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48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CAD17B-4039-4202-ADC9-C40834384105}" type="datetimeFigureOut">
              <a:rPr lang="nl-NL" smtClean="0"/>
              <a:t>25-5-2015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B76C86-8884-4115-AAA0-71F94588D244}"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B6428F-E19D-46D5-8494-58D187584D79}" type="slidenum">
              <a:rPr lang="nl-NL"/>
              <a:pPr/>
              <a:t>2</a:t>
            </a:fld>
            <a:endParaRPr lang="nl-NL"/>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0BD7CA-1025-4361-A161-ACE4DF410707}" type="slidenum">
              <a:rPr lang="nl-NL"/>
              <a:pPr/>
              <a:t>8</a:t>
            </a:fld>
            <a:endParaRPr lang="nl-NL"/>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82FA9F-2E46-4BDF-9085-E0BA94FE15FD}" type="slidenum">
              <a:rPr lang="nl-NL"/>
              <a:pPr/>
              <a:t>9</a:t>
            </a:fld>
            <a:endParaRPr lang="nl-NL"/>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7EB00-CDB7-4B7D-8828-D52E61B970C8}" type="slidenum">
              <a:rPr lang="nl-NL"/>
              <a:pPr/>
              <a:t>17</a:t>
            </a:fld>
            <a:endParaRPr lang="nl-NL"/>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67EB00-CDB7-4B7D-8828-D52E61B970C8}" type="slidenum">
              <a:rPr lang="nl-NL"/>
              <a:pPr/>
              <a:t>18</a:t>
            </a:fld>
            <a:endParaRPr lang="nl-NL"/>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2E3738B-236E-4FC5-B5FD-DB1DA0E83F03}"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2E3738B-236E-4FC5-B5FD-DB1DA0E83F03}"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2E3738B-236E-4FC5-B5FD-DB1DA0E83F03}"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2E3738B-236E-4FC5-B5FD-DB1DA0E83F03}"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2E3738B-236E-4FC5-B5FD-DB1DA0E83F03}" type="datetimeFigureOut">
              <a:rPr lang="nl-NL" smtClean="0"/>
              <a:t>25-5-2015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2E3738B-236E-4FC5-B5FD-DB1DA0E83F03}" type="datetimeFigureOut">
              <a:rPr lang="nl-NL" smtClean="0"/>
              <a:t>25-5-2015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2E3738B-236E-4FC5-B5FD-DB1DA0E83F03}" type="datetimeFigureOut">
              <a:rPr lang="nl-NL" smtClean="0"/>
              <a:t>25-5-2015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2E3738B-236E-4FC5-B5FD-DB1DA0E83F03}" type="datetimeFigureOut">
              <a:rPr lang="nl-NL" smtClean="0"/>
              <a:t>25-5-2015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2E3738B-236E-4FC5-B5FD-DB1DA0E83F03}" type="datetimeFigureOut">
              <a:rPr lang="nl-NL" smtClean="0"/>
              <a:t>25-5-2015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2E3738B-236E-4FC5-B5FD-DB1DA0E83F03}" type="datetimeFigureOut">
              <a:rPr lang="nl-NL" smtClean="0"/>
              <a:t>25-5-2015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2E3738B-236E-4FC5-B5FD-DB1DA0E83F03}" type="datetimeFigureOut">
              <a:rPr lang="nl-NL" smtClean="0"/>
              <a:t>25-5-2015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45D8B76-70A0-4521-A912-62BC8C0A505B}"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3738B-236E-4FC5-B5FD-DB1DA0E83F03}" type="datetimeFigureOut">
              <a:rPr lang="nl-NL" smtClean="0"/>
              <a:t>25-5-2015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D8B76-70A0-4521-A912-62BC8C0A505B}"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10voorbiologie.nl/index.php?cat=9&amp;id=945&amp;par=1029" TargetMode="External"/><Relationship Id="rId2" Type="http://schemas.openxmlformats.org/officeDocument/2006/relationships/hyperlink" Target="http://www.10voorbiologie.nl/index.php?cat=9&amp;id=1490&amp;par=154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10voorbiologie.nl/index.php?cat=9&amp;id=1150&amp;par=1174&amp;sub=1177" TargetMode="External"/><Relationship Id="rId2" Type="http://schemas.openxmlformats.org/officeDocument/2006/relationships/hyperlink" Target="http://www.10voorbiologie.nl/index.php?cat=9&amp;id=1150&amp;par=1174&amp;sub=1175" TargetMode="External"/><Relationship Id="rId1" Type="http://schemas.openxmlformats.org/officeDocument/2006/relationships/slideLayout" Target="../slideLayouts/slideLayout2.xml"/><Relationship Id="rId4" Type="http://schemas.openxmlformats.org/officeDocument/2006/relationships/hyperlink" Target="http://www.10voorbiologie.nl/index.php?cat=9&amp;id=1150&amp;par=1155"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olumbusmagazine.nl/nieuws/3979/video_paradijsvogel_op_de_dansvloer.html"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10voorbiologie.nl/index.php?cat=9&amp;id=1490&amp;par=155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10voorbiologie.nl/index.php?cat=9&amp;id=1150&amp;par=1174&amp;sub=1177" TargetMode="External"/><Relationship Id="rId2" Type="http://schemas.openxmlformats.org/officeDocument/2006/relationships/hyperlink" Target="http://www.10voorbiologie.nl/index.php?cat=9&amp;id=1150&amp;par=115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smtClean="0"/>
              <a:t>26.4  </a:t>
            </a:r>
            <a:r>
              <a:rPr lang="nl-NL" sz="3200" b="1" dirty="0" smtClean="0"/>
              <a:t>Evolutie </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lnSpcReduction="10000"/>
          </a:bodyPr>
          <a:lstStyle/>
          <a:p>
            <a:pPr fontAlgn="t"/>
            <a:r>
              <a:rPr lang="nl-NL" sz="2400" dirty="0" smtClean="0"/>
              <a:t>Meer dan tweeduizend jaar geleden: Griekenland </a:t>
            </a:r>
          </a:p>
          <a:p>
            <a:pPr fontAlgn="t"/>
            <a:r>
              <a:rPr lang="nl-NL" sz="2400" dirty="0" smtClean="0"/>
              <a:t>Mensen begrepen uit overeenkomsten van dieren dat er afstamming van en verwantschap tussen soorten moesten zijn. </a:t>
            </a:r>
          </a:p>
          <a:p>
            <a:pPr fontAlgn="t"/>
            <a:r>
              <a:rPr lang="nl-NL" sz="2400" dirty="0" smtClean="0"/>
              <a:t>Tot in de negentiende eeuw heerste de algemene opvatting: Aarde met alle levende wezens was geschapen, zoals in het eerste Bijbelboek wordt beschreven.</a:t>
            </a:r>
          </a:p>
          <a:p>
            <a:pPr fontAlgn="t"/>
            <a:r>
              <a:rPr lang="nl-NL" sz="2400" dirty="0" smtClean="0"/>
              <a:t>Kleine organismen, zoals wormen en muizen, konden vanzelf  ontstaan uit niet-levend materiaal. Op dode dieren verschijnen immers ’vanzelf’ vliegenmaden, op oude lappen in een rommelhoek zitten plotseling muizen. Dit noemde men </a:t>
            </a:r>
            <a:r>
              <a:rPr lang="nl-NL" sz="2400" b="1" dirty="0" smtClean="0"/>
              <a:t>’ </a:t>
            </a:r>
            <a:r>
              <a:rPr lang="nl-NL" sz="2400" b="1" dirty="0" err="1" smtClean="0"/>
              <a:t>Generatio</a:t>
            </a:r>
            <a:r>
              <a:rPr lang="nl-NL" sz="2400" b="1" dirty="0" smtClean="0"/>
              <a:t> </a:t>
            </a:r>
            <a:r>
              <a:rPr lang="nl-NL" sz="2400" b="1" dirty="0" err="1" smtClean="0"/>
              <a:t>spontanea</a:t>
            </a:r>
            <a:r>
              <a:rPr lang="nl-NL" sz="2400" dirty="0" smtClean="0"/>
              <a:t>’. </a:t>
            </a:r>
          </a:p>
          <a:p>
            <a:pPr fontAlgn="t"/>
            <a:r>
              <a:rPr lang="nl-NL" sz="2400" dirty="0" smtClean="0"/>
              <a:t>Pasteur (1822-1895) bewees in de negentiende eeuw dat dit nooit gebeurde als er geen vliegen of muizen bij konden komen. Zelfs </a:t>
            </a:r>
            <a:r>
              <a:rPr lang="nl-NL" sz="2400" dirty="0" err="1" smtClean="0"/>
              <a:t>eencelligen</a:t>
            </a:r>
            <a:r>
              <a:rPr lang="nl-NL" sz="2400" dirty="0" smtClean="0"/>
              <a:t> verschijnen niet uit het niets.</a:t>
            </a:r>
          </a:p>
          <a:p>
            <a:endParaRPr lang="nl-NL"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Extra: Genetische variatie binnen de soort 1</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Binnen een </a:t>
            </a:r>
            <a:r>
              <a:rPr lang="nl-NL" sz="2400" dirty="0" smtClean="0">
                <a:hlinkClick r:id="rId2"/>
              </a:rPr>
              <a:t>populatie</a:t>
            </a:r>
            <a:r>
              <a:rPr lang="nl-NL" sz="2400" dirty="0" smtClean="0"/>
              <a:t>, bijvoorbeeld alle konijnen in een duingebied, bestaat onderling altijd </a:t>
            </a:r>
            <a:r>
              <a:rPr lang="nl-NL" sz="2400" b="1" dirty="0" smtClean="0"/>
              <a:t>genetische variatie</a:t>
            </a:r>
            <a:r>
              <a:rPr lang="nl-NL" sz="2400" dirty="0" smtClean="0"/>
              <a:t>. Alleen </a:t>
            </a:r>
            <a:r>
              <a:rPr lang="nl-NL" sz="2400" dirty="0" smtClean="0">
                <a:hlinkClick r:id="rId3"/>
              </a:rPr>
              <a:t>klonen</a:t>
            </a:r>
            <a:r>
              <a:rPr lang="nl-NL" sz="2400" dirty="0" smtClean="0"/>
              <a:t> en eeneiige tweelingen lijken precies op elkaar, omdat ze genetisch identiek zijn. Alle andere leden van een familie of populatie verschillen genetisch een beetje van elkaar</a:t>
            </a:r>
          </a:p>
          <a:p>
            <a:r>
              <a:rPr lang="nl-NL" sz="2400" b="1" dirty="0" smtClean="0"/>
              <a:t>Genetische variatie noodzakelijk voor het in stand houden van de populatie. </a:t>
            </a:r>
            <a:r>
              <a:rPr lang="nl-NL" sz="2400" dirty="0" smtClean="0"/>
              <a:t>Populatie met organismen met precies hetzelfde genetische materiaal is erg kwetsbaar. Als het bijvoorbeeld planten zijn die niet tegen de kou kunnen, zullen ze een vorstperiode niet overleven en zal de hele populatie doodgaan. Als de populatie voldoende variatie vertoont in de gevoeligheid voor kou, zullen er allicht een paar planten tussen zitten die de koudeperiode wel overleven.</a:t>
            </a:r>
            <a:endParaRPr lang="nl-N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Extra: Genetische variatie binnen de soort 2</a:t>
            </a:r>
            <a:endParaRPr lang="nl-NL" sz="3200" dirty="0"/>
          </a:p>
        </p:txBody>
      </p:sp>
      <p:sp>
        <p:nvSpPr>
          <p:cNvPr id="3" name="Tijdelijke aanduiding voor inhoud 2"/>
          <p:cNvSpPr>
            <a:spLocks noGrp="1"/>
          </p:cNvSpPr>
          <p:nvPr>
            <p:ph idx="1"/>
          </p:nvPr>
        </p:nvSpPr>
        <p:spPr>
          <a:xfrm>
            <a:off x="457200" y="1124744"/>
            <a:ext cx="8229600" cy="5328592"/>
          </a:xfrm>
        </p:spPr>
        <p:txBody>
          <a:bodyPr>
            <a:normAutofit fontScale="85000" lnSpcReduction="10000"/>
          </a:bodyPr>
          <a:lstStyle/>
          <a:p>
            <a:r>
              <a:rPr lang="nl-NL" dirty="0" smtClean="0"/>
              <a:t>Doordat in </a:t>
            </a:r>
            <a:r>
              <a:rPr lang="nl-NL" dirty="0" smtClean="0">
                <a:hlinkClick r:id="rId2"/>
              </a:rPr>
              <a:t>DNA</a:t>
            </a:r>
            <a:r>
              <a:rPr lang="nl-NL" dirty="0" smtClean="0"/>
              <a:t> af en toe </a:t>
            </a:r>
            <a:r>
              <a:rPr lang="nl-NL" dirty="0" smtClean="0">
                <a:hlinkClick r:id="rId3"/>
              </a:rPr>
              <a:t>mutaties</a:t>
            </a:r>
            <a:r>
              <a:rPr lang="nl-NL" dirty="0" smtClean="0"/>
              <a:t> plaatsvinden, wordt variatie in stand gehouden. </a:t>
            </a:r>
          </a:p>
          <a:p>
            <a:r>
              <a:rPr lang="nl-NL" dirty="0" smtClean="0"/>
              <a:t>Er zijn mutaties waardoor </a:t>
            </a:r>
            <a:r>
              <a:rPr lang="nl-NL" dirty="0" err="1" smtClean="0">
                <a:hlinkClick r:id="rId4"/>
              </a:rPr>
              <a:t>allelen</a:t>
            </a:r>
            <a:r>
              <a:rPr lang="nl-NL" dirty="0" smtClean="0"/>
              <a:t> ontstaan die </a:t>
            </a:r>
            <a:r>
              <a:rPr lang="nl-NL" b="1" dirty="0" smtClean="0"/>
              <a:t>niet gunstig</a:t>
            </a:r>
            <a:r>
              <a:rPr lang="nl-NL" dirty="0" smtClean="0"/>
              <a:t> zijn voor het individu. Die </a:t>
            </a:r>
            <a:r>
              <a:rPr lang="nl-NL" dirty="0" err="1" smtClean="0"/>
              <a:t>allelen</a:t>
            </a:r>
            <a:r>
              <a:rPr lang="nl-NL" dirty="0" smtClean="0"/>
              <a:t> verdwijnen meestal weer, doordat de dragers daarvan vroegtijdig dood gaan en ze niet oud genoeg worden om nakomelingen te maken. De </a:t>
            </a:r>
            <a:r>
              <a:rPr lang="nl-NL" b="1" dirty="0" smtClean="0"/>
              <a:t>kans dat het nieuwe </a:t>
            </a:r>
            <a:r>
              <a:rPr lang="nl-NL" b="1" dirty="0" err="1" smtClean="0"/>
              <a:t>allel</a:t>
            </a:r>
            <a:r>
              <a:rPr lang="nl-NL" b="1" dirty="0" smtClean="0"/>
              <a:t> in volgende generaties terechtkomt, is daardoor klein</a:t>
            </a:r>
            <a:endParaRPr lang="nl-NL" dirty="0" smtClean="0"/>
          </a:p>
          <a:p>
            <a:r>
              <a:rPr lang="nl-NL" dirty="0" smtClean="0"/>
              <a:t>Mutatie </a:t>
            </a:r>
            <a:r>
              <a:rPr lang="nl-NL" b="1" dirty="0" smtClean="0"/>
              <a:t>kan</a:t>
            </a:r>
            <a:r>
              <a:rPr lang="nl-NL" dirty="0" smtClean="0"/>
              <a:t> ook een </a:t>
            </a:r>
            <a:r>
              <a:rPr lang="nl-NL" b="1" dirty="0" smtClean="0"/>
              <a:t>verbetering veroorzaken</a:t>
            </a:r>
            <a:r>
              <a:rPr lang="nl-NL" dirty="0" smtClean="0"/>
              <a:t>. </a:t>
            </a:r>
          </a:p>
          <a:p>
            <a:pPr>
              <a:buNone/>
            </a:pPr>
            <a:r>
              <a:rPr lang="nl-NL" dirty="0" smtClean="0"/>
              <a:t>	Denk aan een betere schutkleur, of een betere weerstand tegen de kou. De dieren die daarmee geboren worden, zullen een </a:t>
            </a:r>
            <a:r>
              <a:rPr lang="nl-NL" b="1" dirty="0" smtClean="0"/>
              <a:t>grotere overlevingskans </a:t>
            </a:r>
            <a:r>
              <a:rPr lang="nl-NL" dirty="0" smtClean="0"/>
              <a:t>hebben en </a:t>
            </a:r>
            <a:r>
              <a:rPr lang="nl-NL" b="1" dirty="0" smtClean="0"/>
              <a:t>meer nakomelingen </a:t>
            </a:r>
            <a:r>
              <a:rPr lang="nl-NL" dirty="0" smtClean="0"/>
              <a:t>krijgen.</a:t>
            </a: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nl-NL" sz="3200" b="1" dirty="0" smtClean="0"/>
              <a:t>Extra: Kunstmatige en natuurlijke selectie 1</a:t>
            </a:r>
            <a:br>
              <a:rPr lang="nl-NL" sz="3200" b="1" dirty="0" smtClean="0"/>
            </a:br>
            <a:r>
              <a:rPr lang="nl-NL" sz="1800" i="1" dirty="0" smtClean="0"/>
              <a:t>Sierduiven (bron: </a:t>
            </a:r>
            <a:r>
              <a:rPr lang="nl-NL" sz="1800" i="1" dirty="0" err="1" smtClean="0"/>
              <a:t>johtermors.tripod.com</a:t>
            </a:r>
            <a:r>
              <a:rPr lang="nl-NL" sz="1800" i="1" dirty="0" smtClean="0"/>
              <a:t>/posters/sierduiven1.JPG)</a:t>
            </a:r>
            <a:r>
              <a:rPr lang="nl-NL" sz="1800" dirty="0" smtClean="0"/>
              <a:t/>
            </a:r>
            <a:br>
              <a:rPr lang="nl-NL" sz="1800" dirty="0" smtClean="0"/>
            </a:br>
            <a:endParaRPr lang="nl-NL" sz="1800" dirty="0"/>
          </a:p>
        </p:txBody>
      </p:sp>
      <p:sp>
        <p:nvSpPr>
          <p:cNvPr id="3" name="Tijdelijke aanduiding voor inhoud 2"/>
          <p:cNvSpPr>
            <a:spLocks noGrp="1"/>
          </p:cNvSpPr>
          <p:nvPr>
            <p:ph idx="1"/>
          </p:nvPr>
        </p:nvSpPr>
        <p:spPr>
          <a:xfrm>
            <a:off x="457200" y="980728"/>
            <a:ext cx="8229600" cy="5616624"/>
          </a:xfrm>
        </p:spPr>
        <p:txBody>
          <a:bodyPr>
            <a:normAutofit/>
          </a:bodyPr>
          <a:lstStyle/>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nl-NL" sz="1800" i="1" dirty="0" smtClean="0"/>
          </a:p>
          <a:p>
            <a:endParaRPr lang="nl-NL" sz="1800" i="1" dirty="0" smtClean="0"/>
          </a:p>
        </p:txBody>
      </p:sp>
      <p:pic>
        <p:nvPicPr>
          <p:cNvPr id="4" name="Afbeelding 3" descr="sierduiven kunstmatige selectie.jpg"/>
          <p:cNvPicPr>
            <a:picLocks noChangeAspect="1"/>
          </p:cNvPicPr>
          <p:nvPr/>
        </p:nvPicPr>
        <p:blipFill>
          <a:blip r:embed="rId2" cstate="print"/>
          <a:stretch>
            <a:fillRect/>
          </a:stretch>
        </p:blipFill>
        <p:spPr>
          <a:xfrm>
            <a:off x="2081727" y="908720"/>
            <a:ext cx="5267781" cy="57606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Extra: Kunstmatige en natuurlijke selectie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pPr fontAlgn="t"/>
            <a:r>
              <a:rPr lang="nl-NL" sz="2000" dirty="0" smtClean="0"/>
              <a:t>De variaties ontstonden door </a:t>
            </a:r>
            <a:r>
              <a:rPr lang="nl-NL" sz="2000" b="1" dirty="0" smtClean="0"/>
              <a:t>mutatie</a:t>
            </a:r>
            <a:r>
              <a:rPr lang="nl-NL" sz="2000" dirty="0" smtClean="0"/>
              <a:t> en de mens koos die vormen die voor zijn gebruik de beste waren of die hij de mooiste vond </a:t>
            </a:r>
            <a:r>
              <a:rPr lang="nl-NL" sz="2000" b="1" dirty="0" smtClean="0"/>
              <a:t>= selectie</a:t>
            </a:r>
          </a:p>
          <a:p>
            <a:pPr fontAlgn="t"/>
            <a:r>
              <a:rPr lang="nl-NL" sz="2000" dirty="0" smtClean="0"/>
              <a:t>In natuur ook selectie. Variant die het beste is aangepast aan omgeving (zoals beter aan een predator kan ontsnappen, een extreem koude winter overleven) zal </a:t>
            </a:r>
            <a:r>
              <a:rPr lang="nl-NL" sz="2000" b="1" dirty="0" smtClean="0"/>
              <a:t>geleidelijk meer voorkomen dan de minder goed aangepaste variant</a:t>
            </a:r>
            <a:r>
              <a:rPr lang="nl-NL" sz="2000" dirty="0" smtClean="0"/>
              <a:t>. De sterkere variant zal meer nakomelingen voortbrengen. Het door de natuur zelf uitselecteren, noem je </a:t>
            </a:r>
            <a:r>
              <a:rPr lang="nl-NL" sz="2000" b="1" dirty="0" smtClean="0"/>
              <a:t>natuurlijke selectie</a:t>
            </a:r>
            <a:r>
              <a:rPr lang="nl-NL" sz="2000" dirty="0" smtClean="0"/>
              <a:t>. Zo kan een populatie langzaam veranderen, bijvoorbeeld als het klimaat verandert.</a:t>
            </a:r>
          </a:p>
          <a:p>
            <a:pPr fontAlgn="t"/>
            <a:r>
              <a:rPr lang="nl-NL" sz="2000" dirty="0" smtClean="0"/>
              <a:t>Natuurlijke selectie: varianten die zich het beste redden hebben een voordeel in vergelijking met varianten die daar minder goed in zijn. Bij bijna alle soorten organismen worden meer nakomelingen voortgebracht dan er volwassen kunnen worden, dus er is altijd </a:t>
            </a:r>
            <a:r>
              <a:rPr lang="nl-NL" sz="2000" b="1" dirty="0" smtClean="0"/>
              <a:t>concurrentie</a:t>
            </a:r>
            <a:r>
              <a:rPr lang="nl-NL" sz="2000" dirty="0" smtClean="0"/>
              <a:t>. Er worden vaak honderden zaden of eieren gevormd, terwijl er uiteindelijk per ouderpaar maar twee volwassen kunnen worden. Als de omstandigheden veranderen, worden de </a:t>
            </a:r>
            <a:r>
              <a:rPr lang="nl-NL" sz="2000" dirty="0" err="1" smtClean="0"/>
              <a:t>sterksten</a:t>
            </a:r>
            <a:r>
              <a:rPr lang="nl-NL" sz="2000" dirty="0" smtClean="0"/>
              <a:t> uitgeselecteerd en kan een soort daardoor geleidelijk veranderen:  </a:t>
            </a:r>
            <a:r>
              <a:rPr lang="nl-NL" sz="2000" b="1" dirty="0" smtClean="0"/>
              <a:t>“Survival of the Fittest”</a:t>
            </a:r>
          </a:p>
          <a:p>
            <a:endParaRPr lang="nl-NL"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Extra:  Seksuele selectie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nl-NL" sz="2800" dirty="0" smtClean="0"/>
              <a:t>Natuurlijke selectie is de verklaring voor eigenschappen zoals de schutkleur van dieren, het heel hard kunnen lopen van het jachtluipaard en de enorme kiezen waarmee olifanten boomtakken kunnen vermalen. Maar hoe kunnen er dan kenmerken zijn ontstaan die de eigenaar hoofdzakelijk lijken te hinderen of in gevaar brengen, zoals felle kleuren van vlinders en vogels? Wat te denken van het opvallende gedrag van de paradijsvogel en de onhandige staart van de pauw? </a:t>
            </a:r>
            <a:endParaRPr lang="nl-NL"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98178"/>
          </a:xfrm>
        </p:spPr>
        <p:txBody>
          <a:bodyPr>
            <a:normAutofit fontScale="90000"/>
          </a:bodyPr>
          <a:lstStyle/>
          <a:p>
            <a:r>
              <a:rPr lang="nl-NL" sz="3200" b="1" dirty="0" smtClean="0"/>
              <a:t>Extra: Seksuele selectie 2</a:t>
            </a:r>
            <a:br>
              <a:rPr lang="nl-NL" sz="3200" b="1" dirty="0" smtClean="0"/>
            </a:br>
            <a:r>
              <a:rPr lang="nl-NL" sz="3200" b="1" dirty="0" smtClean="0">
                <a:hlinkClick r:id="rId2"/>
              </a:rPr>
              <a:t>http://www.columbusmagazine.nl/nieuws/3979/video_paradijsvogel_op_de_dansvloer.html</a:t>
            </a:r>
            <a:r>
              <a:rPr lang="nl-NL" sz="3200" b="1" dirty="0" smtClean="0"/>
              <a:t/>
            </a:r>
            <a:br>
              <a:rPr lang="nl-NL" sz="3200" b="1" dirty="0" smtClean="0"/>
            </a:br>
            <a:endParaRPr lang="nl-NL" sz="3200" dirty="0"/>
          </a:p>
        </p:txBody>
      </p:sp>
      <p:pic>
        <p:nvPicPr>
          <p:cNvPr id="4" name="Tijdelijke aanduiding voor inhoud 3" descr="PARADIJSVOGE Blue-Bird-of-Paradise.jpg"/>
          <p:cNvPicPr>
            <a:picLocks noGrp="1" noChangeAspect="1"/>
          </p:cNvPicPr>
          <p:nvPr>
            <p:ph idx="1"/>
          </p:nvPr>
        </p:nvPicPr>
        <p:blipFill>
          <a:blip r:embed="rId3" cstate="print"/>
          <a:stretch>
            <a:fillRect/>
          </a:stretch>
        </p:blipFill>
        <p:spPr>
          <a:xfrm>
            <a:off x="179512" y="1844823"/>
            <a:ext cx="4248472" cy="3048279"/>
          </a:xfrm>
        </p:spPr>
      </p:pic>
      <p:pic>
        <p:nvPicPr>
          <p:cNvPr id="5" name="Afbeelding 4" descr="PAUW.jpg"/>
          <p:cNvPicPr>
            <a:picLocks noChangeAspect="1"/>
          </p:cNvPicPr>
          <p:nvPr/>
        </p:nvPicPr>
        <p:blipFill>
          <a:blip r:embed="rId4" cstate="print"/>
          <a:stretch>
            <a:fillRect/>
          </a:stretch>
        </p:blipFill>
        <p:spPr>
          <a:xfrm>
            <a:off x="4760146" y="3645024"/>
            <a:ext cx="4243782" cy="302433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Extra: Seksuele selectie 1</a:t>
            </a:r>
            <a:endParaRPr lang="nl-NL" sz="3200" dirty="0"/>
          </a:p>
        </p:txBody>
      </p:sp>
      <p:sp>
        <p:nvSpPr>
          <p:cNvPr id="3" name="Tijdelijke aanduiding voor inhoud 2"/>
          <p:cNvSpPr>
            <a:spLocks noGrp="1"/>
          </p:cNvSpPr>
          <p:nvPr>
            <p:ph idx="1"/>
          </p:nvPr>
        </p:nvSpPr>
        <p:spPr>
          <a:xfrm>
            <a:off x="457200" y="1196752"/>
            <a:ext cx="8229600" cy="5184576"/>
          </a:xfrm>
        </p:spPr>
        <p:txBody>
          <a:bodyPr/>
          <a:lstStyle/>
          <a:p>
            <a:r>
              <a:rPr lang="nl-NL" dirty="0" smtClean="0"/>
              <a:t>De verklaring hiervoor is een speciale vorm van natuurlijke selectie: de </a:t>
            </a:r>
            <a:r>
              <a:rPr lang="nl-NL" b="1" dirty="0" smtClean="0"/>
              <a:t>seksuele selectie</a:t>
            </a:r>
            <a:r>
              <a:rPr lang="nl-NL" dirty="0" smtClean="0"/>
              <a:t>. Als de vrouwtjes van een soort bij voorkeur paren met een felgekleurd mannetje of een mannetje met een enorme staart, hebben </a:t>
            </a:r>
            <a:r>
              <a:rPr lang="nl-NL" b="1" dirty="0" smtClean="0"/>
              <a:t>deze mannetjes een grotere kans om nakomelingen te verwekken</a:t>
            </a:r>
            <a:r>
              <a:rPr lang="nl-NL" dirty="0" smtClean="0"/>
              <a:t>. </a:t>
            </a:r>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r>
              <a:rPr lang="en-US" sz="3200" dirty="0" err="1"/>
              <a:t>Soortvorming</a:t>
            </a:r>
            <a:r>
              <a:rPr lang="en-US" sz="3200" dirty="0"/>
              <a:t> door </a:t>
            </a:r>
            <a:r>
              <a:rPr lang="en-US" sz="3200" dirty="0" err="1" smtClean="0"/>
              <a:t>isolatie</a:t>
            </a:r>
            <a:r>
              <a:rPr lang="en-US" sz="3200" dirty="0" smtClean="0"/>
              <a:t/>
            </a:r>
            <a:br>
              <a:rPr lang="en-US" sz="3200" dirty="0" smtClean="0"/>
            </a:br>
            <a:r>
              <a:rPr lang="en-US" sz="3200" dirty="0" err="1" smtClean="0"/>
              <a:t>bekendste</a:t>
            </a:r>
            <a:r>
              <a:rPr lang="en-US" sz="3200" dirty="0" smtClean="0"/>
              <a:t>: </a:t>
            </a:r>
            <a:r>
              <a:rPr lang="en-US" sz="3200" dirty="0" err="1" smtClean="0"/>
              <a:t>allopatrische</a:t>
            </a:r>
            <a:r>
              <a:rPr lang="en-US" sz="3200" dirty="0" smtClean="0"/>
              <a:t> </a:t>
            </a:r>
            <a:r>
              <a:rPr lang="en-US" sz="3200" dirty="0" err="1" smtClean="0"/>
              <a:t>soortvorming</a:t>
            </a:r>
            <a:endParaRPr lang="nl-NL" sz="3200" dirty="0"/>
          </a:p>
        </p:txBody>
      </p:sp>
      <p:sp>
        <p:nvSpPr>
          <p:cNvPr id="35843" name="Rectangle 3"/>
          <p:cNvSpPr>
            <a:spLocks noGrp="1" noChangeArrowheads="1"/>
          </p:cNvSpPr>
          <p:nvPr>
            <p:ph type="body" idx="1"/>
          </p:nvPr>
        </p:nvSpPr>
        <p:spPr/>
        <p:txBody>
          <a:bodyPr>
            <a:normAutofit/>
          </a:bodyPr>
          <a:lstStyle/>
          <a:p>
            <a:pPr>
              <a:lnSpc>
                <a:spcPct val="80000"/>
              </a:lnSpc>
            </a:pPr>
            <a:r>
              <a:rPr lang="en-US" sz="2400" dirty="0" err="1"/>
              <a:t>Indien</a:t>
            </a:r>
            <a:r>
              <a:rPr lang="en-US" sz="2400" dirty="0"/>
              <a:t> </a:t>
            </a:r>
            <a:r>
              <a:rPr lang="en-US" sz="2400" dirty="0" err="1"/>
              <a:t>verschillende</a:t>
            </a:r>
            <a:r>
              <a:rPr lang="en-US" sz="2400" dirty="0"/>
              <a:t> </a:t>
            </a:r>
            <a:r>
              <a:rPr lang="en-US" sz="2400" dirty="0" err="1"/>
              <a:t>vormen</a:t>
            </a:r>
            <a:r>
              <a:rPr lang="en-US" sz="2400" dirty="0"/>
              <a:t> van </a:t>
            </a:r>
            <a:r>
              <a:rPr lang="en-US" sz="2400" dirty="0" err="1"/>
              <a:t>een</a:t>
            </a:r>
            <a:r>
              <a:rPr lang="en-US" sz="2400" dirty="0"/>
              <a:t> </a:t>
            </a:r>
            <a:r>
              <a:rPr lang="en-US" sz="2400" dirty="0" err="1"/>
              <a:t>soort</a:t>
            </a:r>
            <a:r>
              <a:rPr lang="en-US" sz="2400" dirty="0"/>
              <a:t> van </a:t>
            </a:r>
            <a:r>
              <a:rPr lang="en-US" sz="2400" dirty="0" err="1"/>
              <a:t>elkaar</a:t>
            </a:r>
            <a:r>
              <a:rPr lang="en-US" sz="2400" dirty="0"/>
              <a:t> </a:t>
            </a:r>
            <a:r>
              <a:rPr lang="en-US" sz="2400" dirty="0" err="1"/>
              <a:t>geisoleerd</a:t>
            </a:r>
            <a:r>
              <a:rPr lang="en-US" sz="2400" dirty="0"/>
              <a:t> </a:t>
            </a:r>
            <a:r>
              <a:rPr lang="en-US" sz="2400" dirty="0" err="1"/>
              <a:t>raken</a:t>
            </a:r>
            <a:r>
              <a:rPr lang="en-US" sz="2400" dirty="0"/>
              <a:t>, </a:t>
            </a:r>
            <a:r>
              <a:rPr lang="en-US" sz="2400" dirty="0" err="1"/>
              <a:t>kunnen</a:t>
            </a:r>
            <a:r>
              <a:rPr lang="en-US" sz="2400" dirty="0"/>
              <a:t> op den </a:t>
            </a:r>
            <a:r>
              <a:rPr lang="en-US" sz="2400" dirty="0" err="1"/>
              <a:t>duur</a:t>
            </a:r>
            <a:r>
              <a:rPr lang="en-US" sz="2400" dirty="0"/>
              <a:t> </a:t>
            </a:r>
            <a:r>
              <a:rPr lang="en-US" sz="2400" dirty="0" err="1"/>
              <a:t>verschillende</a:t>
            </a:r>
            <a:r>
              <a:rPr lang="en-US" sz="2400" dirty="0"/>
              <a:t> </a:t>
            </a:r>
            <a:r>
              <a:rPr lang="en-US" sz="2400" dirty="0" err="1"/>
              <a:t>soorten</a:t>
            </a:r>
            <a:r>
              <a:rPr lang="en-US" sz="2400" dirty="0"/>
              <a:t> </a:t>
            </a:r>
            <a:r>
              <a:rPr lang="en-US" sz="2400" dirty="0" err="1" smtClean="0"/>
              <a:t>ontstaan</a:t>
            </a:r>
            <a:endParaRPr lang="en-US" sz="2400" dirty="0" smtClean="0"/>
          </a:p>
          <a:p>
            <a:pPr>
              <a:lnSpc>
                <a:spcPct val="80000"/>
              </a:lnSpc>
            </a:pPr>
            <a:r>
              <a:rPr lang="en-US" sz="2400" dirty="0" err="1" smtClean="0"/>
              <a:t>Oorzaak</a:t>
            </a:r>
            <a:r>
              <a:rPr lang="en-US" sz="2400" dirty="0" smtClean="0"/>
              <a:t>: </a:t>
            </a:r>
            <a:r>
              <a:rPr lang="en-US" sz="2400" dirty="0" err="1" smtClean="0"/>
              <a:t>verandering</a:t>
            </a:r>
            <a:r>
              <a:rPr lang="en-US" sz="2400" dirty="0" smtClean="0"/>
              <a:t> in </a:t>
            </a:r>
            <a:r>
              <a:rPr lang="en-US" sz="2400" dirty="0" err="1" smtClean="0"/>
              <a:t>leefgebied</a:t>
            </a:r>
            <a:r>
              <a:rPr lang="en-US" sz="2400" dirty="0" smtClean="0"/>
              <a:t> </a:t>
            </a:r>
            <a:r>
              <a:rPr lang="en-US" sz="2400" dirty="0" err="1" smtClean="0"/>
              <a:t>bijv</a:t>
            </a:r>
            <a:r>
              <a:rPr lang="en-US" sz="2400" dirty="0" smtClean="0"/>
              <a:t>. </a:t>
            </a:r>
            <a:r>
              <a:rPr lang="en-US" sz="2400" dirty="0" err="1" smtClean="0"/>
              <a:t>Gebergtevorming</a:t>
            </a:r>
            <a:r>
              <a:rPr lang="en-US" sz="2400" dirty="0" smtClean="0"/>
              <a:t>, </a:t>
            </a:r>
            <a:r>
              <a:rPr lang="en-US" sz="2400" dirty="0" err="1" smtClean="0"/>
              <a:t>woestijnvorming</a:t>
            </a:r>
            <a:r>
              <a:rPr lang="en-US" sz="2400" dirty="0" smtClean="0"/>
              <a:t>, </a:t>
            </a:r>
            <a:r>
              <a:rPr lang="en-US" sz="2400" dirty="0" err="1" smtClean="0"/>
              <a:t>eilandvorming</a:t>
            </a:r>
            <a:r>
              <a:rPr lang="en-US" sz="2400" dirty="0" smtClean="0"/>
              <a:t>, </a:t>
            </a:r>
            <a:r>
              <a:rPr lang="en-US" sz="2400" dirty="0" err="1" smtClean="0"/>
              <a:t>uiteendrijven</a:t>
            </a:r>
            <a:r>
              <a:rPr lang="en-US" sz="2400" dirty="0" smtClean="0"/>
              <a:t> </a:t>
            </a:r>
            <a:r>
              <a:rPr lang="en-US" sz="2400" dirty="0" err="1" smtClean="0"/>
              <a:t>eilanden</a:t>
            </a:r>
            <a:endParaRPr lang="en-US" sz="2400" dirty="0" smtClean="0"/>
          </a:p>
          <a:p>
            <a:pPr>
              <a:lnSpc>
                <a:spcPct val="80000"/>
              </a:lnSpc>
              <a:buNone/>
            </a:pPr>
            <a:r>
              <a:rPr lang="en-US" sz="2400" dirty="0"/>
              <a:t>	</a:t>
            </a:r>
            <a:r>
              <a:rPr lang="en-US" sz="2400" dirty="0" smtClean="0"/>
              <a:t>Lees </a:t>
            </a:r>
            <a:r>
              <a:rPr lang="en-US" sz="2400" dirty="0" err="1" smtClean="0"/>
              <a:t>blz</a:t>
            </a:r>
            <a:r>
              <a:rPr lang="en-US" sz="2400" dirty="0" smtClean="0"/>
              <a:t>. 287 26.4.6</a:t>
            </a:r>
            <a:endParaRPr lang="en-US" sz="2400" dirty="0"/>
          </a:p>
          <a:p>
            <a:pPr>
              <a:lnSpc>
                <a:spcPct val="80000"/>
              </a:lnSpc>
            </a:pPr>
            <a:r>
              <a:rPr lang="en-US" sz="2400" dirty="0" err="1"/>
              <a:t>Daarna</a:t>
            </a:r>
            <a:r>
              <a:rPr lang="en-US" sz="2400" dirty="0"/>
              <a:t> </a:t>
            </a:r>
            <a:r>
              <a:rPr lang="en-US" sz="2400" dirty="0" err="1"/>
              <a:t>kunnen</a:t>
            </a:r>
            <a:r>
              <a:rPr lang="en-US" sz="2400" dirty="0"/>
              <a:t> </a:t>
            </a:r>
            <a:r>
              <a:rPr lang="en-US" sz="2400" dirty="0" err="1"/>
              <a:t>deze</a:t>
            </a:r>
            <a:r>
              <a:rPr lang="en-US" sz="2400" dirty="0"/>
              <a:t> 2 </a:t>
            </a:r>
            <a:r>
              <a:rPr lang="en-US" sz="2400" dirty="0" err="1"/>
              <a:t>soorten</a:t>
            </a:r>
            <a:r>
              <a:rPr lang="en-US" sz="2400" dirty="0"/>
              <a:t> </a:t>
            </a:r>
            <a:r>
              <a:rPr lang="en-US" sz="2400" dirty="0" err="1"/>
              <a:t>niet</a:t>
            </a:r>
            <a:r>
              <a:rPr lang="en-US" sz="2400" dirty="0"/>
              <a:t> </a:t>
            </a:r>
            <a:r>
              <a:rPr lang="en-US" sz="2400" dirty="0" err="1"/>
              <a:t>meer</a:t>
            </a:r>
            <a:r>
              <a:rPr lang="en-US" sz="2400" dirty="0"/>
              <a:t> met </a:t>
            </a:r>
            <a:r>
              <a:rPr lang="en-US" sz="2400" dirty="0" err="1"/>
              <a:t>elkaar</a:t>
            </a:r>
            <a:r>
              <a:rPr lang="en-US" sz="2400" dirty="0"/>
              <a:t> </a:t>
            </a:r>
            <a:r>
              <a:rPr lang="en-US" sz="2400" dirty="0" err="1"/>
              <a:t>voortplanten</a:t>
            </a:r>
            <a:r>
              <a:rPr lang="en-US" sz="2400" dirty="0"/>
              <a:t> met </a:t>
            </a:r>
            <a:r>
              <a:rPr lang="en-US" sz="2400" dirty="0" err="1"/>
              <a:t>daarbij</a:t>
            </a:r>
            <a:r>
              <a:rPr lang="en-US" sz="2400" dirty="0"/>
              <a:t> </a:t>
            </a:r>
            <a:r>
              <a:rPr lang="en-US" sz="2400" dirty="0" err="1"/>
              <a:t>vruchtbare</a:t>
            </a:r>
            <a:r>
              <a:rPr lang="en-US" sz="2400" dirty="0"/>
              <a:t> </a:t>
            </a:r>
            <a:r>
              <a:rPr lang="en-US" sz="2400" dirty="0" err="1"/>
              <a:t>nakomelingen</a:t>
            </a:r>
            <a:endParaRPr lang="en-US" sz="2400" dirty="0"/>
          </a:p>
          <a:p>
            <a:pPr>
              <a:lnSpc>
                <a:spcPct val="80000"/>
              </a:lnSpc>
            </a:pPr>
            <a:r>
              <a:rPr lang="en-US" sz="2400" dirty="0" err="1"/>
              <a:t>Deze</a:t>
            </a:r>
            <a:r>
              <a:rPr lang="en-US" sz="2400" dirty="0"/>
              <a:t> 2 </a:t>
            </a:r>
            <a:r>
              <a:rPr lang="en-US" sz="2400" dirty="0" err="1"/>
              <a:t>vormen</a:t>
            </a:r>
            <a:r>
              <a:rPr lang="en-US" sz="2400" dirty="0"/>
              <a:t> </a:t>
            </a:r>
            <a:r>
              <a:rPr lang="en-US" sz="2400" dirty="0" err="1"/>
              <a:t>zijn</a:t>
            </a:r>
            <a:r>
              <a:rPr lang="en-US" sz="2400" dirty="0"/>
              <a:t> </a:t>
            </a:r>
            <a:r>
              <a:rPr lang="en-US" sz="2400" dirty="0" err="1"/>
              <a:t>dan</a:t>
            </a:r>
            <a:r>
              <a:rPr lang="en-US" sz="2400" dirty="0"/>
              <a:t> 2 </a:t>
            </a:r>
            <a:r>
              <a:rPr lang="en-US" sz="2400" dirty="0" err="1"/>
              <a:t>verschillende</a:t>
            </a:r>
            <a:r>
              <a:rPr lang="en-US" sz="2400" dirty="0"/>
              <a:t> </a:t>
            </a:r>
            <a:r>
              <a:rPr lang="en-US" sz="2400" dirty="0" err="1"/>
              <a:t>soorten</a:t>
            </a:r>
            <a:r>
              <a:rPr lang="en-US" sz="2400" dirty="0"/>
              <a:t> </a:t>
            </a:r>
            <a:r>
              <a:rPr lang="en-US" sz="2400" dirty="0" err="1"/>
              <a:t>geworden</a:t>
            </a:r>
            <a:endParaRPr lang="en-US" sz="2400" dirty="0"/>
          </a:p>
          <a:p>
            <a:pPr>
              <a:lnSpc>
                <a:spcPct val="80000"/>
              </a:lnSpc>
            </a:pPr>
            <a:r>
              <a:rPr lang="en-US" sz="2400" dirty="0" err="1"/>
              <a:t>Voorbeeld</a:t>
            </a:r>
            <a:r>
              <a:rPr lang="en-US" sz="2400" dirty="0"/>
              <a:t>: </a:t>
            </a:r>
            <a:r>
              <a:rPr lang="en-US" sz="2400" dirty="0" err="1"/>
              <a:t>Darwinvinken</a:t>
            </a:r>
            <a:r>
              <a:rPr lang="en-US" sz="2400" dirty="0"/>
              <a:t> op de </a:t>
            </a:r>
            <a:r>
              <a:rPr lang="en-US" sz="2400" dirty="0" err="1"/>
              <a:t>Galapagoseilanden</a:t>
            </a:r>
            <a:r>
              <a:rPr lang="en-US" sz="2400" dirty="0"/>
              <a:t> (</a:t>
            </a:r>
            <a:r>
              <a:rPr lang="en-US" sz="2400" dirty="0" err="1"/>
              <a:t>Zuid-Amerika</a:t>
            </a:r>
            <a:r>
              <a:rPr lang="en-US" sz="2400" dirty="0"/>
              <a:t>)</a:t>
            </a:r>
          </a:p>
          <a:p>
            <a:pPr>
              <a:lnSpc>
                <a:spcPct val="80000"/>
              </a:lnSpc>
            </a:pPr>
            <a:r>
              <a:rPr lang="en-US" sz="2400" dirty="0" err="1"/>
              <a:t>Zie</a:t>
            </a:r>
            <a:r>
              <a:rPr lang="en-US" sz="2400" dirty="0"/>
              <a:t> </a:t>
            </a:r>
            <a:r>
              <a:rPr lang="en-US" sz="2400" dirty="0" err="1" smtClean="0"/>
              <a:t>dia’s</a:t>
            </a:r>
            <a:r>
              <a:rPr lang="en-US" sz="2400" dirty="0" smtClean="0"/>
              <a:t> nr. 5</a:t>
            </a:r>
            <a:endParaRPr lang="nl-NL"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r>
              <a:rPr lang="en-US" sz="3200" dirty="0" err="1"/>
              <a:t>Soortvorming</a:t>
            </a:r>
            <a:r>
              <a:rPr lang="en-US" sz="3200" dirty="0"/>
              <a:t> door </a:t>
            </a:r>
            <a:r>
              <a:rPr lang="en-US" sz="3200" dirty="0" err="1" smtClean="0"/>
              <a:t>isolatie</a:t>
            </a:r>
            <a:r>
              <a:rPr lang="en-US" sz="3200" dirty="0" smtClean="0"/>
              <a:t/>
            </a:r>
            <a:br>
              <a:rPr lang="en-US" sz="3200" dirty="0" smtClean="0"/>
            </a:br>
            <a:r>
              <a:rPr lang="en-US" sz="3200" dirty="0" err="1" smtClean="0"/>
              <a:t>sympatrische</a:t>
            </a:r>
            <a:r>
              <a:rPr lang="en-US" sz="3200" dirty="0" smtClean="0"/>
              <a:t> </a:t>
            </a:r>
            <a:r>
              <a:rPr lang="en-US" sz="3200" dirty="0" err="1" smtClean="0"/>
              <a:t>soortvorming</a:t>
            </a:r>
            <a:r>
              <a:rPr lang="en-US" sz="3200" dirty="0" smtClean="0"/>
              <a:t> 1</a:t>
            </a:r>
            <a:endParaRPr lang="nl-NL" sz="3200" dirty="0"/>
          </a:p>
        </p:txBody>
      </p:sp>
      <p:sp>
        <p:nvSpPr>
          <p:cNvPr id="35843" name="Rectangle 3"/>
          <p:cNvSpPr>
            <a:spLocks noGrp="1" noChangeArrowheads="1"/>
          </p:cNvSpPr>
          <p:nvPr>
            <p:ph type="body" idx="1"/>
          </p:nvPr>
        </p:nvSpPr>
        <p:spPr/>
        <p:txBody>
          <a:bodyPr>
            <a:normAutofit/>
          </a:bodyPr>
          <a:lstStyle/>
          <a:p>
            <a:pPr>
              <a:lnSpc>
                <a:spcPct val="80000"/>
              </a:lnSpc>
            </a:pPr>
            <a:r>
              <a:rPr lang="en-US" sz="2400" dirty="0" err="1" smtClean="0"/>
              <a:t>Nieuwe</a:t>
            </a:r>
            <a:r>
              <a:rPr lang="en-US" sz="2400" dirty="0" smtClean="0"/>
              <a:t> </a:t>
            </a:r>
            <a:r>
              <a:rPr lang="en-US" sz="2400" dirty="0" err="1" smtClean="0"/>
              <a:t>soorten</a:t>
            </a:r>
            <a:r>
              <a:rPr lang="en-US" sz="2400" dirty="0" smtClean="0"/>
              <a:t> </a:t>
            </a:r>
            <a:r>
              <a:rPr lang="en-US" sz="2400" dirty="0" err="1" smtClean="0"/>
              <a:t>ontstaan</a:t>
            </a:r>
            <a:r>
              <a:rPr lang="en-US" sz="2400" dirty="0" smtClean="0"/>
              <a:t> </a:t>
            </a:r>
            <a:r>
              <a:rPr lang="en-US" sz="2400" dirty="0" err="1" smtClean="0"/>
              <a:t>binnen</a:t>
            </a:r>
            <a:r>
              <a:rPr lang="en-US" sz="2400" dirty="0" smtClean="0"/>
              <a:t> </a:t>
            </a:r>
            <a:r>
              <a:rPr lang="en-US" sz="2400" dirty="0" err="1" smtClean="0"/>
              <a:t>hetzelfde</a:t>
            </a:r>
            <a:r>
              <a:rPr lang="en-US" sz="2400" dirty="0" smtClean="0"/>
              <a:t> </a:t>
            </a:r>
            <a:r>
              <a:rPr lang="en-US" sz="2400" dirty="0" err="1" smtClean="0"/>
              <a:t>leefgebied</a:t>
            </a:r>
            <a:endParaRPr lang="en-US" sz="2400" dirty="0" smtClean="0"/>
          </a:p>
          <a:p>
            <a:pPr>
              <a:lnSpc>
                <a:spcPct val="80000"/>
              </a:lnSpc>
            </a:pPr>
            <a:r>
              <a:rPr lang="en-US" sz="2400" dirty="0" err="1" smtClean="0"/>
              <a:t>Bijv</a:t>
            </a:r>
            <a:r>
              <a:rPr lang="en-US" sz="2400" dirty="0" smtClean="0"/>
              <a:t>. </a:t>
            </a:r>
            <a:r>
              <a:rPr lang="en-US" sz="2400" dirty="0" err="1" smtClean="0"/>
              <a:t>Als</a:t>
            </a:r>
            <a:r>
              <a:rPr lang="en-US" sz="2400" dirty="0" smtClean="0"/>
              <a:t> </a:t>
            </a:r>
            <a:r>
              <a:rPr lang="en-US" sz="2400" dirty="0" err="1" smtClean="0"/>
              <a:t>een</a:t>
            </a:r>
            <a:r>
              <a:rPr lang="en-US" sz="2400" dirty="0" smtClean="0"/>
              <a:t> </a:t>
            </a:r>
            <a:r>
              <a:rPr lang="en-US" sz="2400" dirty="0" err="1" smtClean="0"/>
              <a:t>dier</a:t>
            </a:r>
            <a:r>
              <a:rPr lang="en-US" sz="2400" dirty="0" smtClean="0"/>
              <a:t> </a:t>
            </a:r>
            <a:r>
              <a:rPr lang="en-US" sz="2400" dirty="0" err="1" smtClean="0"/>
              <a:t>een</a:t>
            </a:r>
            <a:r>
              <a:rPr lang="en-US" sz="2400" dirty="0" smtClean="0"/>
              <a:t> </a:t>
            </a:r>
            <a:r>
              <a:rPr lang="en-US" sz="2400" dirty="0" err="1" smtClean="0"/>
              <a:t>afwijkende</a:t>
            </a:r>
            <a:r>
              <a:rPr lang="en-US" sz="2400" dirty="0" smtClean="0"/>
              <a:t> </a:t>
            </a:r>
            <a:r>
              <a:rPr lang="en-US" sz="2400" dirty="0" err="1" smtClean="0"/>
              <a:t>voedselvoorkeur</a:t>
            </a:r>
            <a:r>
              <a:rPr lang="en-US" sz="2400" dirty="0" smtClean="0"/>
              <a:t> </a:t>
            </a:r>
            <a:r>
              <a:rPr lang="en-US" sz="2400" dirty="0" err="1" smtClean="0"/>
              <a:t>ontwikkelt</a:t>
            </a:r>
            <a:endParaRPr lang="en-US" sz="2400" dirty="0" smtClean="0"/>
          </a:p>
          <a:p>
            <a:pPr>
              <a:lnSpc>
                <a:spcPct val="80000"/>
              </a:lnSpc>
            </a:pPr>
            <a:r>
              <a:rPr lang="en-US" sz="2400" dirty="0" err="1" smtClean="0"/>
              <a:t>Rhagoletis</a:t>
            </a:r>
            <a:r>
              <a:rPr lang="en-US" sz="2400" dirty="0" smtClean="0"/>
              <a:t> </a:t>
            </a:r>
            <a:r>
              <a:rPr lang="en-US" sz="2400" dirty="0" err="1" smtClean="0"/>
              <a:t>pomonella</a:t>
            </a:r>
            <a:r>
              <a:rPr lang="en-US" sz="2400" dirty="0" smtClean="0"/>
              <a:t> (</a:t>
            </a:r>
            <a:r>
              <a:rPr lang="en-US" sz="2400" dirty="0" err="1" smtClean="0"/>
              <a:t>vliegje</a:t>
            </a:r>
            <a:r>
              <a:rPr lang="en-US" sz="2400" dirty="0" smtClean="0"/>
              <a:t>)</a:t>
            </a:r>
          </a:p>
          <a:p>
            <a:pPr>
              <a:lnSpc>
                <a:spcPct val="80000"/>
              </a:lnSpc>
            </a:pPr>
            <a:r>
              <a:rPr lang="en-US" sz="2400" dirty="0" err="1" smtClean="0"/>
              <a:t>Deze</a:t>
            </a:r>
            <a:r>
              <a:rPr lang="en-US" sz="2400" dirty="0" smtClean="0"/>
              <a:t> </a:t>
            </a:r>
            <a:r>
              <a:rPr lang="en-US" sz="2400" dirty="0" err="1" smtClean="0"/>
              <a:t>soort</a:t>
            </a:r>
            <a:r>
              <a:rPr lang="en-US" sz="2400" dirty="0" smtClean="0"/>
              <a:t> </a:t>
            </a:r>
            <a:r>
              <a:rPr lang="en-US" sz="2400" dirty="0" err="1" smtClean="0"/>
              <a:t>bestaat</a:t>
            </a:r>
            <a:r>
              <a:rPr lang="en-US" sz="2400" dirty="0" smtClean="0"/>
              <a:t> nu </a:t>
            </a:r>
            <a:r>
              <a:rPr lang="en-US" sz="2400" dirty="0" err="1" smtClean="0"/>
              <a:t>uit</a:t>
            </a:r>
            <a:r>
              <a:rPr lang="en-US" sz="2400" dirty="0" smtClean="0"/>
              <a:t> 2 </a:t>
            </a:r>
            <a:r>
              <a:rPr lang="en-US" sz="2400" dirty="0" err="1" smtClean="0"/>
              <a:t>rassen</a:t>
            </a:r>
            <a:endParaRPr lang="en-US" sz="2400" dirty="0" smtClean="0"/>
          </a:p>
          <a:p>
            <a:pPr>
              <a:lnSpc>
                <a:spcPct val="80000"/>
              </a:lnSpc>
            </a:pPr>
            <a:r>
              <a:rPr lang="en-US" sz="2400" dirty="0" smtClean="0"/>
              <a:t>De </a:t>
            </a:r>
            <a:r>
              <a:rPr lang="en-US" sz="2400" dirty="0" err="1" smtClean="0"/>
              <a:t>ene</a:t>
            </a:r>
            <a:r>
              <a:rPr lang="en-US" sz="2400" dirty="0" smtClean="0"/>
              <a:t> </a:t>
            </a:r>
            <a:r>
              <a:rPr lang="en-US" sz="2400" dirty="0" err="1" smtClean="0"/>
              <a:t>soort</a:t>
            </a:r>
            <a:r>
              <a:rPr lang="en-US" sz="2400" dirty="0" smtClean="0"/>
              <a:t> </a:t>
            </a:r>
            <a:r>
              <a:rPr lang="en-US" sz="2400" dirty="0" err="1" smtClean="0"/>
              <a:t>leeft</a:t>
            </a:r>
            <a:r>
              <a:rPr lang="en-US" sz="2400" dirty="0" smtClean="0"/>
              <a:t> op </a:t>
            </a:r>
            <a:r>
              <a:rPr lang="en-US" sz="2400" dirty="0" err="1" smtClean="0"/>
              <a:t>meidoorns</a:t>
            </a:r>
            <a:r>
              <a:rPr lang="en-US" sz="2400" dirty="0" smtClean="0"/>
              <a:t>, de </a:t>
            </a:r>
            <a:r>
              <a:rPr lang="en-US" sz="2400" dirty="0" err="1" smtClean="0"/>
              <a:t>anders</a:t>
            </a:r>
            <a:r>
              <a:rPr lang="en-US" sz="2400" dirty="0" smtClean="0"/>
              <a:t> </a:t>
            </a:r>
            <a:r>
              <a:rPr lang="en-US" sz="2400" dirty="0" err="1" smtClean="0"/>
              <a:t>soort</a:t>
            </a:r>
            <a:r>
              <a:rPr lang="en-US" sz="2400" dirty="0" smtClean="0"/>
              <a:t> op </a:t>
            </a:r>
            <a:r>
              <a:rPr lang="en-US" sz="2400" dirty="0" err="1" smtClean="0"/>
              <a:t>appelbomen</a:t>
            </a:r>
            <a:endParaRPr lang="en-US" sz="2400" dirty="0" smtClean="0"/>
          </a:p>
          <a:p>
            <a:pPr>
              <a:lnSpc>
                <a:spcPct val="80000"/>
              </a:lnSpc>
            </a:pPr>
            <a:r>
              <a:rPr lang="en-US" sz="2400" dirty="0" smtClean="0"/>
              <a:t>De </a:t>
            </a:r>
            <a:r>
              <a:rPr lang="en-US" sz="2400" dirty="0" err="1" smtClean="0"/>
              <a:t>soort</a:t>
            </a:r>
            <a:r>
              <a:rPr lang="en-US" sz="2400" dirty="0" smtClean="0"/>
              <a:t> </a:t>
            </a:r>
            <a:r>
              <a:rPr lang="en-US" sz="2400" dirty="0" err="1" smtClean="0"/>
              <a:t>leefde</a:t>
            </a:r>
            <a:r>
              <a:rPr lang="en-US" sz="2400" dirty="0" smtClean="0"/>
              <a:t> </a:t>
            </a:r>
            <a:r>
              <a:rPr lang="en-US" sz="2400" dirty="0" err="1" smtClean="0"/>
              <a:t>oorspronkelijk</a:t>
            </a:r>
            <a:r>
              <a:rPr lang="en-US" sz="2400" dirty="0" smtClean="0"/>
              <a:t> </a:t>
            </a:r>
            <a:r>
              <a:rPr lang="en-US" sz="2400" dirty="0" err="1" smtClean="0"/>
              <a:t>alleen</a:t>
            </a:r>
            <a:r>
              <a:rPr lang="en-US" sz="2400" dirty="0" smtClean="0"/>
              <a:t> op </a:t>
            </a:r>
            <a:r>
              <a:rPr lang="en-US" sz="2400" dirty="0" err="1" smtClean="0"/>
              <a:t>meidoorns</a:t>
            </a:r>
            <a:r>
              <a:rPr lang="en-US" sz="2400" dirty="0" smtClean="0"/>
              <a:t> die </a:t>
            </a:r>
            <a:r>
              <a:rPr lang="en-US" sz="2400" dirty="0" err="1" smtClean="0"/>
              <a:t>vanouds</a:t>
            </a:r>
            <a:r>
              <a:rPr lang="en-US" sz="2400" dirty="0" smtClean="0"/>
              <a:t> in </a:t>
            </a:r>
            <a:r>
              <a:rPr lang="en-US" sz="2400" dirty="0" err="1" smtClean="0"/>
              <a:t>Noord-Amerika</a:t>
            </a:r>
            <a:r>
              <a:rPr lang="en-US" sz="2400" dirty="0" smtClean="0"/>
              <a:t> </a:t>
            </a:r>
            <a:r>
              <a:rPr lang="en-US" sz="2400" dirty="0" err="1" smtClean="0"/>
              <a:t>voorkwamen</a:t>
            </a:r>
            <a:endParaRPr lang="en-US" sz="2400" dirty="0" smtClean="0"/>
          </a:p>
          <a:p>
            <a:pPr>
              <a:lnSpc>
                <a:spcPct val="80000"/>
              </a:lnSpc>
            </a:pPr>
            <a:r>
              <a:rPr lang="en-US" sz="2400" dirty="0" err="1" smtClean="0"/>
              <a:t>Appelbomen</a:t>
            </a:r>
            <a:r>
              <a:rPr lang="en-US" sz="2400" dirty="0" smtClean="0"/>
              <a:t> </a:t>
            </a:r>
            <a:r>
              <a:rPr lang="en-US" sz="2400" dirty="0" err="1" smtClean="0"/>
              <a:t>werden</a:t>
            </a:r>
            <a:r>
              <a:rPr lang="en-US" sz="2400" dirty="0" smtClean="0"/>
              <a:t> pas </a:t>
            </a:r>
            <a:r>
              <a:rPr lang="en-US" sz="2400" dirty="0" err="1" smtClean="0"/>
              <a:t>geplant</a:t>
            </a:r>
            <a:r>
              <a:rPr lang="en-US" sz="2400" dirty="0" smtClean="0"/>
              <a:t> </a:t>
            </a:r>
            <a:r>
              <a:rPr lang="en-US" sz="2400" dirty="0" err="1" smtClean="0"/>
              <a:t>tussen</a:t>
            </a:r>
            <a:r>
              <a:rPr lang="en-US" sz="2400" dirty="0" smtClean="0"/>
              <a:t> 1800 en 1850</a:t>
            </a:r>
          </a:p>
          <a:p>
            <a:pPr>
              <a:lnSpc>
                <a:spcPct val="80000"/>
              </a:lnSpc>
            </a:pPr>
            <a:r>
              <a:rPr lang="en-US" sz="2400" dirty="0" err="1" smtClean="0"/>
              <a:t>Sommige</a:t>
            </a:r>
            <a:r>
              <a:rPr lang="en-US" sz="2400" dirty="0" smtClean="0"/>
              <a:t> </a:t>
            </a:r>
            <a:r>
              <a:rPr lang="en-US" sz="2400" dirty="0" err="1" smtClean="0"/>
              <a:t>vliegen</a:t>
            </a:r>
            <a:r>
              <a:rPr lang="en-US" sz="2400" dirty="0" smtClean="0"/>
              <a:t> </a:t>
            </a:r>
            <a:r>
              <a:rPr lang="en-US" sz="2400" dirty="0" err="1" smtClean="0"/>
              <a:t>ontwikkelden</a:t>
            </a:r>
            <a:r>
              <a:rPr lang="en-US" sz="2400" dirty="0" smtClean="0"/>
              <a:t> </a:t>
            </a:r>
            <a:r>
              <a:rPr lang="en-US" sz="2400" dirty="0" err="1" smtClean="0"/>
              <a:t>een</a:t>
            </a:r>
            <a:r>
              <a:rPr lang="en-US" sz="2400" dirty="0" smtClean="0"/>
              <a:t> </a:t>
            </a:r>
            <a:r>
              <a:rPr lang="en-US" sz="2400" dirty="0" err="1" smtClean="0"/>
              <a:t>voorkeur</a:t>
            </a:r>
            <a:r>
              <a:rPr lang="en-US" sz="2400" dirty="0" smtClean="0"/>
              <a:t> </a:t>
            </a:r>
            <a:r>
              <a:rPr lang="en-US" sz="2400" dirty="0" err="1" smtClean="0"/>
              <a:t>voor</a:t>
            </a:r>
            <a:r>
              <a:rPr lang="en-US" sz="2400" dirty="0" smtClean="0"/>
              <a:t> </a:t>
            </a:r>
            <a:r>
              <a:rPr lang="en-US" sz="2400" dirty="0" err="1" smtClean="0"/>
              <a:t>appels</a:t>
            </a:r>
            <a:endParaRPr lang="en-US" sz="2400" dirty="0" smtClean="0"/>
          </a:p>
          <a:p>
            <a:pPr>
              <a:lnSpc>
                <a:spcPct val="80000"/>
              </a:lnSpc>
            </a:pPr>
            <a:r>
              <a:rPr lang="en-US" sz="2400" dirty="0" err="1" smtClean="0"/>
              <a:t>Dus</a:t>
            </a:r>
            <a:r>
              <a:rPr lang="en-US" sz="2400" dirty="0" smtClean="0"/>
              <a:t>: in </a:t>
            </a:r>
            <a:r>
              <a:rPr lang="en-US" sz="2400" dirty="0" err="1" smtClean="0"/>
              <a:t>korte</a:t>
            </a:r>
            <a:r>
              <a:rPr lang="en-US" sz="2400" dirty="0" smtClean="0"/>
              <a:t> </a:t>
            </a:r>
            <a:r>
              <a:rPr lang="en-US" sz="2400" dirty="0" err="1" smtClean="0"/>
              <a:t>tijd</a:t>
            </a:r>
            <a:r>
              <a:rPr lang="en-US" sz="2400" dirty="0" smtClean="0"/>
              <a:t> </a:t>
            </a:r>
            <a:r>
              <a:rPr lang="en-US" sz="2400" dirty="0" err="1" smtClean="0"/>
              <a:t>geëvolueerd</a:t>
            </a:r>
            <a:endParaRPr lang="en-US"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err="1" smtClean="0"/>
              <a:t>Soortvorming</a:t>
            </a:r>
            <a:r>
              <a:rPr lang="en-US" sz="3200" dirty="0" smtClean="0"/>
              <a:t> door </a:t>
            </a:r>
            <a:r>
              <a:rPr lang="en-US" sz="3200" dirty="0" err="1" smtClean="0"/>
              <a:t>isolatie</a:t>
            </a:r>
            <a:r>
              <a:rPr lang="en-US" sz="3200" dirty="0" smtClean="0"/>
              <a:t/>
            </a:r>
            <a:br>
              <a:rPr lang="en-US" sz="3200" dirty="0" smtClean="0"/>
            </a:br>
            <a:r>
              <a:rPr lang="en-US" sz="3200" dirty="0" err="1" smtClean="0"/>
              <a:t>sympatrische</a:t>
            </a:r>
            <a:r>
              <a:rPr lang="en-US" sz="3200" dirty="0" smtClean="0"/>
              <a:t> </a:t>
            </a:r>
            <a:r>
              <a:rPr lang="en-US" sz="3200" dirty="0" err="1" smtClean="0"/>
              <a:t>soortvorming</a:t>
            </a:r>
            <a:r>
              <a:rPr lang="en-US" sz="3200" dirty="0" smtClean="0"/>
              <a:t> 2</a:t>
            </a:r>
            <a:endParaRPr lang="nl-NL" sz="3200" dirty="0"/>
          </a:p>
        </p:txBody>
      </p:sp>
      <p:sp>
        <p:nvSpPr>
          <p:cNvPr id="3" name="Tijdelijke aanduiding voor inhoud 2"/>
          <p:cNvSpPr>
            <a:spLocks noGrp="1"/>
          </p:cNvSpPr>
          <p:nvPr>
            <p:ph idx="1"/>
          </p:nvPr>
        </p:nvSpPr>
        <p:spPr>
          <a:xfrm>
            <a:off x="323528" y="1600200"/>
            <a:ext cx="8640960" cy="5141168"/>
          </a:xfrm>
        </p:spPr>
        <p:txBody>
          <a:bodyPr>
            <a:normAutofit/>
          </a:bodyPr>
          <a:lstStyle/>
          <a:p>
            <a:r>
              <a:rPr lang="en-US" sz="2400" dirty="0" smtClean="0"/>
              <a:t>Nu </a:t>
            </a:r>
            <a:r>
              <a:rPr lang="en-US" sz="2400" dirty="0" err="1" smtClean="0"/>
              <a:t>paren</a:t>
            </a:r>
            <a:r>
              <a:rPr lang="en-US" sz="2400" dirty="0" smtClean="0"/>
              <a:t> de 2 </a:t>
            </a:r>
            <a:r>
              <a:rPr lang="en-US" sz="2400" dirty="0" err="1" smtClean="0"/>
              <a:t>rassen</a:t>
            </a:r>
            <a:r>
              <a:rPr lang="en-US" sz="2400" dirty="0" smtClean="0"/>
              <a:t> </a:t>
            </a:r>
            <a:r>
              <a:rPr lang="en-US" sz="2400" dirty="0" err="1" smtClean="0"/>
              <a:t>niet</a:t>
            </a:r>
            <a:r>
              <a:rPr lang="en-US" sz="2400" dirty="0" smtClean="0"/>
              <a:t> </a:t>
            </a:r>
          </a:p>
          <a:p>
            <a:pPr>
              <a:buNone/>
            </a:pPr>
            <a:r>
              <a:rPr lang="en-US" sz="2400" dirty="0"/>
              <a:t> </a:t>
            </a:r>
            <a:r>
              <a:rPr lang="en-US" sz="2400" dirty="0" smtClean="0"/>
              <a:t>    </a:t>
            </a:r>
            <a:r>
              <a:rPr lang="en-US" sz="2400" dirty="0" err="1" smtClean="0"/>
              <a:t>meer</a:t>
            </a:r>
            <a:r>
              <a:rPr lang="en-US" sz="2400" dirty="0" smtClean="0"/>
              <a:t> </a:t>
            </a:r>
            <a:r>
              <a:rPr lang="en-US" sz="2400" dirty="0" err="1" smtClean="0"/>
              <a:t>onderling</a:t>
            </a:r>
            <a:r>
              <a:rPr lang="en-US" sz="2400" dirty="0" smtClean="0"/>
              <a:t>: </a:t>
            </a:r>
            <a:r>
              <a:rPr lang="en-US" sz="2400" dirty="0" err="1" smtClean="0"/>
              <a:t>dus</a:t>
            </a:r>
            <a:r>
              <a:rPr lang="en-US" sz="2400" dirty="0" smtClean="0"/>
              <a:t> </a:t>
            </a:r>
            <a:r>
              <a:rPr lang="en-US" sz="2400" dirty="0" err="1" smtClean="0"/>
              <a:t>soortvorming</a:t>
            </a:r>
            <a:endParaRPr lang="nl-NL" sz="2400" dirty="0" smtClean="0"/>
          </a:p>
          <a:p>
            <a:r>
              <a:rPr lang="nl-NL" sz="2400" dirty="0" smtClean="0"/>
              <a:t>Deze twee rassen verschillen nu </a:t>
            </a:r>
          </a:p>
          <a:p>
            <a:pPr>
              <a:buNone/>
            </a:pPr>
            <a:r>
              <a:rPr lang="nl-NL" sz="2400" dirty="0"/>
              <a:t> </a:t>
            </a:r>
            <a:r>
              <a:rPr lang="nl-NL" sz="2400" dirty="0" smtClean="0"/>
              <a:t>    in genensamenstelling en de timing </a:t>
            </a:r>
          </a:p>
          <a:p>
            <a:pPr>
              <a:buNone/>
            </a:pPr>
            <a:r>
              <a:rPr lang="nl-NL" sz="2400" dirty="0"/>
              <a:t> </a:t>
            </a:r>
            <a:r>
              <a:rPr lang="nl-NL" sz="2400" dirty="0" smtClean="0"/>
              <a:t>    van hun levenscyclus (3 weken </a:t>
            </a:r>
          </a:p>
          <a:p>
            <a:pPr>
              <a:buNone/>
            </a:pPr>
            <a:r>
              <a:rPr lang="nl-NL" sz="2400" dirty="0"/>
              <a:t> </a:t>
            </a:r>
            <a:r>
              <a:rPr lang="nl-NL" sz="2400" dirty="0" smtClean="0"/>
              <a:t>    verschil) en zijn daardoor </a:t>
            </a:r>
          </a:p>
          <a:p>
            <a:pPr>
              <a:buNone/>
            </a:pPr>
            <a:r>
              <a:rPr lang="nl-NL" sz="2400" dirty="0"/>
              <a:t> </a:t>
            </a:r>
            <a:r>
              <a:rPr lang="nl-NL" sz="2400" dirty="0" smtClean="0"/>
              <a:t>    </a:t>
            </a:r>
            <a:r>
              <a:rPr lang="nl-NL" sz="2800" b="1" dirty="0" smtClean="0"/>
              <a:t>reproductief geïsoleerd</a:t>
            </a:r>
          </a:p>
          <a:p>
            <a:endParaRPr lang="en-US" sz="2400" dirty="0"/>
          </a:p>
          <a:p>
            <a:endParaRPr lang="nl-NL" sz="2400" dirty="0"/>
          </a:p>
        </p:txBody>
      </p:sp>
      <p:pic>
        <p:nvPicPr>
          <p:cNvPr id="5" name="Afbeelding 4"/>
          <p:cNvPicPr/>
          <p:nvPr/>
        </p:nvPicPr>
        <p:blipFill>
          <a:blip r:embed="rId2" cstate="print"/>
          <a:srcRect/>
          <a:stretch>
            <a:fillRect/>
          </a:stretch>
        </p:blipFill>
        <p:spPr bwMode="auto">
          <a:xfrm>
            <a:off x="5364088" y="1484784"/>
            <a:ext cx="3600400" cy="520789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562074"/>
          </a:xfrm>
        </p:spPr>
        <p:txBody>
          <a:bodyPr>
            <a:normAutofit fontScale="90000"/>
          </a:bodyPr>
          <a:lstStyle/>
          <a:p>
            <a:r>
              <a:rPr lang="nl-NL" sz="3200" b="1" dirty="0" smtClean="0"/>
              <a:t>26.4.1  </a:t>
            </a:r>
            <a:r>
              <a:rPr lang="en-US" sz="3200" dirty="0" smtClean="0"/>
              <a:t>Darwin</a:t>
            </a:r>
            <a:endParaRPr lang="nl-NL" sz="3200" dirty="0"/>
          </a:p>
        </p:txBody>
      </p:sp>
      <p:sp>
        <p:nvSpPr>
          <p:cNvPr id="32771" name="Rectangle 3"/>
          <p:cNvSpPr>
            <a:spLocks noGrp="1" noChangeArrowheads="1"/>
          </p:cNvSpPr>
          <p:nvPr>
            <p:ph type="body" idx="1"/>
          </p:nvPr>
        </p:nvSpPr>
        <p:spPr/>
        <p:txBody>
          <a:bodyPr>
            <a:normAutofit lnSpcReduction="10000"/>
          </a:bodyPr>
          <a:lstStyle/>
          <a:p>
            <a:pPr>
              <a:lnSpc>
                <a:spcPct val="90000"/>
              </a:lnSpc>
              <a:buNone/>
            </a:pPr>
            <a:r>
              <a:rPr lang="en-US" sz="2400" dirty="0" smtClean="0"/>
              <a:t>Charles </a:t>
            </a:r>
            <a:r>
              <a:rPr lang="en-US" sz="2400" dirty="0"/>
              <a:t>Darwin (</a:t>
            </a:r>
            <a:r>
              <a:rPr lang="en-US" sz="2400" dirty="0" smtClean="0"/>
              <a:t>1809-1882)</a:t>
            </a:r>
          </a:p>
          <a:p>
            <a:pPr>
              <a:lnSpc>
                <a:spcPct val="90000"/>
              </a:lnSpc>
            </a:pPr>
            <a:r>
              <a:rPr lang="en-US" sz="2400" dirty="0" smtClean="0"/>
              <a:t>1831: 5-jarige </a:t>
            </a:r>
            <a:r>
              <a:rPr lang="en-US" sz="2400" dirty="0" err="1" smtClean="0"/>
              <a:t>wereldreis</a:t>
            </a:r>
            <a:r>
              <a:rPr lang="en-US" sz="2400" dirty="0" smtClean="0"/>
              <a:t> “The Beagle”</a:t>
            </a:r>
          </a:p>
          <a:p>
            <a:pPr>
              <a:lnSpc>
                <a:spcPct val="90000"/>
              </a:lnSpc>
            </a:pPr>
            <a:r>
              <a:rPr lang="en-US" sz="2400" dirty="0" smtClean="0"/>
              <a:t>1859: “The origin of species”</a:t>
            </a:r>
          </a:p>
          <a:p>
            <a:pPr>
              <a:lnSpc>
                <a:spcPct val="90000"/>
              </a:lnSpc>
            </a:pPr>
            <a:r>
              <a:rPr lang="en-US" sz="2400" dirty="0" err="1" smtClean="0"/>
              <a:t>Uitgangspunt</a:t>
            </a:r>
            <a:r>
              <a:rPr lang="en-US" sz="2400" dirty="0" smtClean="0"/>
              <a:t> </a:t>
            </a:r>
            <a:r>
              <a:rPr lang="en-US" sz="2400" dirty="0" err="1" smtClean="0"/>
              <a:t>boek</a:t>
            </a:r>
            <a:r>
              <a:rPr lang="en-US" sz="2400" dirty="0" smtClean="0"/>
              <a:t>: </a:t>
            </a:r>
            <a:r>
              <a:rPr lang="en-US" sz="2400" dirty="0" err="1" smtClean="0"/>
              <a:t>Biologische</a:t>
            </a:r>
            <a:r>
              <a:rPr lang="en-US" sz="2400" dirty="0" smtClean="0"/>
              <a:t>/</a:t>
            </a:r>
            <a:r>
              <a:rPr lang="en-US" sz="2400" dirty="0" err="1" smtClean="0"/>
              <a:t>evolutionaire</a:t>
            </a:r>
            <a:r>
              <a:rPr lang="en-US" sz="2400" dirty="0" smtClean="0"/>
              <a:t> </a:t>
            </a:r>
            <a:r>
              <a:rPr lang="en-US" sz="2400" dirty="0" err="1" smtClean="0"/>
              <a:t>verklaringen</a:t>
            </a:r>
            <a:r>
              <a:rPr lang="en-US" sz="2400" dirty="0" smtClean="0"/>
              <a:t> </a:t>
            </a:r>
            <a:r>
              <a:rPr lang="en-US" sz="2400" dirty="0" err="1" smtClean="0"/>
              <a:t>ontstaan</a:t>
            </a:r>
            <a:r>
              <a:rPr lang="en-US" sz="2400" dirty="0" smtClean="0"/>
              <a:t> van </a:t>
            </a:r>
            <a:r>
              <a:rPr lang="en-US" sz="2400" dirty="0" err="1" smtClean="0"/>
              <a:t>soorten</a:t>
            </a:r>
            <a:r>
              <a:rPr lang="en-US" sz="2400" dirty="0" smtClean="0"/>
              <a:t> </a:t>
            </a:r>
            <a:r>
              <a:rPr lang="en-US" sz="2400" dirty="0" err="1" smtClean="0"/>
              <a:t>i.t.t</a:t>
            </a:r>
            <a:r>
              <a:rPr lang="en-US" sz="2400" dirty="0" smtClean="0"/>
              <a:t>. de </a:t>
            </a:r>
            <a:r>
              <a:rPr lang="en-US" sz="2400" dirty="0" err="1" smtClean="0"/>
              <a:t>Bijbel</a:t>
            </a:r>
            <a:r>
              <a:rPr lang="en-US" sz="2400" dirty="0" smtClean="0"/>
              <a:t>: De </a:t>
            </a:r>
            <a:r>
              <a:rPr lang="en-US" sz="2400" dirty="0" err="1" smtClean="0"/>
              <a:t>onveranderlijk</a:t>
            </a:r>
            <a:r>
              <a:rPr lang="en-US" sz="2400" dirty="0" smtClean="0"/>
              <a:t> van door God </a:t>
            </a:r>
            <a:r>
              <a:rPr lang="en-US" sz="2400" dirty="0" err="1" smtClean="0"/>
              <a:t>geschapen</a:t>
            </a:r>
            <a:r>
              <a:rPr lang="en-US" sz="2400" dirty="0" smtClean="0"/>
              <a:t> </a:t>
            </a:r>
            <a:r>
              <a:rPr lang="en-US" sz="2400" dirty="0" err="1" smtClean="0"/>
              <a:t>soorten</a:t>
            </a:r>
            <a:endParaRPr lang="en-US" sz="2400" dirty="0" smtClean="0"/>
          </a:p>
          <a:p>
            <a:pPr>
              <a:lnSpc>
                <a:spcPct val="90000"/>
              </a:lnSpc>
              <a:buNone/>
            </a:pPr>
            <a:endParaRPr lang="en-US" sz="2400" dirty="0" smtClean="0"/>
          </a:p>
          <a:p>
            <a:pPr>
              <a:lnSpc>
                <a:spcPct val="90000"/>
              </a:lnSpc>
            </a:pPr>
            <a:r>
              <a:rPr lang="nl-NL" sz="2400" dirty="0" smtClean="0"/>
              <a:t>Tot het eind van zijn leven bleef hij onderzoek doen naar de evolutie. Hoewel er in die tijd nog nauwelijks fossielen van menselijke voorouders waren gevonden, was hij ervan overtuigd dat ook de mens door evolutie was ontstaan en wel in Afrika. Een eeuw later waren er genoeg vondsten gedaan om te bewijzen dat hij gelijk had.</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dirty="0" err="1" smtClean="0"/>
              <a:t>Beide</a:t>
            </a:r>
            <a:r>
              <a:rPr lang="en-US" sz="3200" dirty="0" smtClean="0"/>
              <a:t> </a:t>
            </a:r>
            <a:r>
              <a:rPr lang="en-US" sz="3200" dirty="0" err="1" smtClean="0"/>
              <a:t>typen</a:t>
            </a:r>
            <a:r>
              <a:rPr lang="en-US" sz="3200" dirty="0" smtClean="0"/>
              <a:t> </a:t>
            </a:r>
            <a:r>
              <a:rPr lang="en-US" sz="3200" dirty="0" err="1" smtClean="0"/>
              <a:t>soortvorming</a:t>
            </a:r>
            <a:r>
              <a:rPr lang="en-US" sz="3200" dirty="0" smtClean="0"/>
              <a:t> in schema</a:t>
            </a:r>
            <a:endParaRPr lang="nl-NL"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331640" y="1009868"/>
            <a:ext cx="6264696" cy="548605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en-US" sz="3200" dirty="0" err="1" smtClean="0"/>
              <a:t>Uitgangspunten</a:t>
            </a:r>
            <a:r>
              <a:rPr lang="en-US" sz="3200" dirty="0" smtClean="0"/>
              <a:t> Darwin</a:t>
            </a:r>
            <a:endParaRPr lang="nl-NL" sz="3200" dirty="0"/>
          </a:p>
        </p:txBody>
      </p:sp>
      <p:sp>
        <p:nvSpPr>
          <p:cNvPr id="3" name="Tijdelijke aanduiding voor inhoud 2"/>
          <p:cNvSpPr>
            <a:spLocks noGrp="1"/>
          </p:cNvSpPr>
          <p:nvPr>
            <p:ph idx="1"/>
          </p:nvPr>
        </p:nvSpPr>
        <p:spPr>
          <a:xfrm>
            <a:off x="457200" y="980728"/>
            <a:ext cx="8229600" cy="5145435"/>
          </a:xfrm>
        </p:spPr>
        <p:txBody>
          <a:bodyPr>
            <a:normAutofit fontScale="92500" lnSpcReduction="20000"/>
          </a:bodyPr>
          <a:lstStyle/>
          <a:p>
            <a:r>
              <a:rPr lang="en-US" sz="2400" dirty="0" err="1" smtClean="0"/>
              <a:t>Zijn</a:t>
            </a:r>
            <a:r>
              <a:rPr lang="en-US" sz="2400" dirty="0" smtClean="0"/>
              <a:t> </a:t>
            </a:r>
            <a:r>
              <a:rPr lang="en-US" sz="2400" dirty="0" err="1" smtClean="0"/>
              <a:t>theorie</a:t>
            </a:r>
            <a:r>
              <a:rPr lang="en-US" sz="2400" dirty="0" smtClean="0"/>
              <a:t> </a:t>
            </a:r>
            <a:r>
              <a:rPr lang="en-US" sz="2400" dirty="0" err="1" smtClean="0"/>
              <a:t>gebaseerd</a:t>
            </a:r>
            <a:r>
              <a:rPr lang="en-US" sz="2400" dirty="0" smtClean="0"/>
              <a:t> op 4 </a:t>
            </a:r>
            <a:r>
              <a:rPr lang="en-US" sz="2400" dirty="0" err="1" smtClean="0"/>
              <a:t>verschijnselen</a:t>
            </a:r>
            <a:r>
              <a:rPr lang="en-US" sz="2400" dirty="0" smtClean="0"/>
              <a:t>:</a:t>
            </a:r>
          </a:p>
          <a:p>
            <a:pPr>
              <a:buNone/>
            </a:pPr>
            <a:endParaRPr lang="en-US" sz="2400" dirty="0" smtClean="0"/>
          </a:p>
          <a:p>
            <a:r>
              <a:rPr lang="en-US" sz="2400" dirty="0" smtClean="0"/>
              <a:t>1. Meer </a:t>
            </a:r>
            <a:r>
              <a:rPr lang="en-US" sz="2400" dirty="0" err="1" smtClean="0"/>
              <a:t>dan</a:t>
            </a:r>
            <a:r>
              <a:rPr lang="en-US" sz="2400" dirty="0" smtClean="0"/>
              <a:t> </a:t>
            </a:r>
            <a:r>
              <a:rPr lang="en-US" sz="2400" dirty="0" err="1" smtClean="0"/>
              <a:t>genoeg</a:t>
            </a:r>
            <a:r>
              <a:rPr lang="en-US" sz="2400" dirty="0" smtClean="0"/>
              <a:t> </a:t>
            </a:r>
            <a:r>
              <a:rPr lang="en-US" sz="2400" dirty="0" err="1" smtClean="0"/>
              <a:t>nakomelingen</a:t>
            </a:r>
            <a:endParaRPr lang="en-US" sz="2400" dirty="0" smtClean="0"/>
          </a:p>
          <a:p>
            <a:pPr>
              <a:buNone/>
            </a:pPr>
            <a:r>
              <a:rPr lang="en-US" sz="2400" dirty="0"/>
              <a:t> </a:t>
            </a:r>
            <a:r>
              <a:rPr lang="en-US" sz="2400" dirty="0" smtClean="0"/>
              <a:t>         </a:t>
            </a:r>
            <a:r>
              <a:rPr lang="en-US" sz="2400" dirty="0" err="1" smtClean="0"/>
              <a:t>Er</a:t>
            </a:r>
            <a:r>
              <a:rPr lang="en-US" sz="2400" dirty="0" smtClean="0"/>
              <a:t> </a:t>
            </a:r>
            <a:r>
              <a:rPr lang="en-US" sz="2400" dirty="0" err="1" smtClean="0"/>
              <a:t>ontstaan</a:t>
            </a:r>
            <a:r>
              <a:rPr lang="en-US" sz="2400" dirty="0" smtClean="0"/>
              <a:t> </a:t>
            </a:r>
            <a:r>
              <a:rPr lang="en-US" sz="2400" dirty="0" err="1" smtClean="0"/>
              <a:t>meer</a:t>
            </a:r>
            <a:r>
              <a:rPr lang="en-US" sz="2400" dirty="0" smtClean="0"/>
              <a:t> </a:t>
            </a:r>
            <a:r>
              <a:rPr lang="en-US" sz="2400" dirty="0" err="1" smtClean="0"/>
              <a:t>nakomelingen</a:t>
            </a:r>
            <a:r>
              <a:rPr lang="en-US" sz="2400" dirty="0" smtClean="0"/>
              <a:t> </a:t>
            </a:r>
            <a:r>
              <a:rPr lang="en-US" sz="2400" dirty="0" err="1" smtClean="0"/>
              <a:t>dan</a:t>
            </a:r>
            <a:r>
              <a:rPr lang="en-US" sz="2400" dirty="0" smtClean="0"/>
              <a:t> </a:t>
            </a:r>
            <a:r>
              <a:rPr lang="en-US" sz="2400" dirty="0" err="1" smtClean="0"/>
              <a:t>nodig</a:t>
            </a:r>
            <a:r>
              <a:rPr lang="en-US" sz="2400" dirty="0" smtClean="0"/>
              <a:t> is </a:t>
            </a:r>
            <a:r>
              <a:rPr lang="en-US" sz="2400" dirty="0" err="1" smtClean="0"/>
              <a:t>voor</a:t>
            </a:r>
            <a:r>
              <a:rPr lang="en-US" sz="2400" dirty="0" smtClean="0"/>
              <a:t> </a:t>
            </a:r>
            <a:r>
              <a:rPr lang="en-US" sz="2400" dirty="0" err="1" smtClean="0"/>
              <a:t>vervanging</a:t>
            </a:r>
            <a:r>
              <a:rPr lang="en-US" sz="2400" dirty="0" smtClean="0"/>
              <a:t> van </a:t>
            </a:r>
          </a:p>
          <a:p>
            <a:pPr>
              <a:buNone/>
            </a:pPr>
            <a:r>
              <a:rPr lang="en-US" sz="2400" dirty="0"/>
              <a:t> </a:t>
            </a:r>
            <a:r>
              <a:rPr lang="en-US" sz="2400" dirty="0" smtClean="0"/>
              <a:t>         </a:t>
            </a:r>
            <a:r>
              <a:rPr lang="en-US" sz="2400" dirty="0" err="1" smtClean="0"/>
              <a:t>individuen</a:t>
            </a:r>
            <a:r>
              <a:rPr lang="en-US" sz="2400" dirty="0" smtClean="0"/>
              <a:t> die </a:t>
            </a:r>
            <a:r>
              <a:rPr lang="en-US" sz="2400" dirty="0" err="1" smtClean="0"/>
              <a:t>sterven</a:t>
            </a:r>
            <a:endParaRPr lang="en-US" sz="2400" dirty="0" smtClean="0"/>
          </a:p>
          <a:p>
            <a:r>
              <a:rPr lang="en-US" sz="2400" dirty="0" smtClean="0"/>
              <a:t>2. De </a:t>
            </a:r>
            <a:r>
              <a:rPr lang="en-US" sz="2400" dirty="0" err="1" smtClean="0"/>
              <a:t>strijd</a:t>
            </a:r>
            <a:r>
              <a:rPr lang="en-US" sz="2400" dirty="0" smtClean="0"/>
              <a:t> </a:t>
            </a:r>
            <a:r>
              <a:rPr lang="en-US" sz="2400" dirty="0" err="1" smtClean="0"/>
              <a:t>om</a:t>
            </a:r>
            <a:r>
              <a:rPr lang="en-US" sz="2400" dirty="0" smtClean="0"/>
              <a:t> het </a:t>
            </a:r>
            <a:r>
              <a:rPr lang="en-US" sz="2400" dirty="0" err="1" smtClean="0"/>
              <a:t>voortbestaan</a:t>
            </a:r>
            <a:endParaRPr lang="en-US" sz="2400" dirty="0" smtClean="0"/>
          </a:p>
          <a:p>
            <a:pPr>
              <a:buNone/>
            </a:pPr>
            <a:r>
              <a:rPr lang="en-US" sz="2400" dirty="0"/>
              <a:t>	</a:t>
            </a:r>
            <a:r>
              <a:rPr lang="en-US" sz="2400" dirty="0" smtClean="0"/>
              <a:t>    </a:t>
            </a:r>
            <a:r>
              <a:rPr lang="en-US" sz="2400" dirty="0" err="1" smtClean="0"/>
              <a:t>Niet</a:t>
            </a:r>
            <a:r>
              <a:rPr lang="en-US" sz="2400" dirty="0" smtClean="0"/>
              <a:t> </a:t>
            </a:r>
            <a:r>
              <a:rPr lang="en-US" sz="2400" dirty="0" err="1" smtClean="0"/>
              <a:t>alle</a:t>
            </a:r>
            <a:r>
              <a:rPr lang="en-US" sz="2400" dirty="0" smtClean="0"/>
              <a:t> </a:t>
            </a:r>
            <a:r>
              <a:rPr lang="en-US" sz="2400" dirty="0" err="1" smtClean="0"/>
              <a:t>dieren</a:t>
            </a:r>
            <a:r>
              <a:rPr lang="en-US" sz="2400" dirty="0" smtClean="0"/>
              <a:t> </a:t>
            </a:r>
            <a:r>
              <a:rPr lang="en-US" sz="2400" dirty="0" err="1" smtClean="0"/>
              <a:t>overleven</a:t>
            </a:r>
            <a:r>
              <a:rPr lang="en-US" sz="2400" dirty="0" smtClean="0"/>
              <a:t>/</a:t>
            </a:r>
            <a:r>
              <a:rPr lang="en-US" sz="2400" dirty="0" err="1" smtClean="0"/>
              <a:t>worden</a:t>
            </a:r>
            <a:r>
              <a:rPr lang="en-US" sz="2400" dirty="0" smtClean="0"/>
              <a:t> </a:t>
            </a:r>
            <a:r>
              <a:rPr lang="en-US" sz="2400" dirty="0" err="1" smtClean="0"/>
              <a:t>oud</a:t>
            </a:r>
            <a:r>
              <a:rPr lang="en-US" sz="2400" dirty="0" smtClean="0"/>
              <a:t> </a:t>
            </a:r>
            <a:r>
              <a:rPr lang="en-US" sz="2400" dirty="0" err="1" smtClean="0"/>
              <a:t>genoeg</a:t>
            </a:r>
            <a:r>
              <a:rPr lang="en-US" sz="2400" dirty="0" smtClean="0"/>
              <a:t> </a:t>
            </a:r>
            <a:r>
              <a:rPr lang="en-US" sz="2400" dirty="0" err="1" smtClean="0"/>
              <a:t>om</a:t>
            </a:r>
            <a:r>
              <a:rPr lang="en-US" sz="2400" dirty="0" smtClean="0"/>
              <a:t> </a:t>
            </a:r>
            <a:r>
              <a:rPr lang="en-US" sz="2400" dirty="0" err="1" smtClean="0"/>
              <a:t>voort</a:t>
            </a:r>
            <a:r>
              <a:rPr lang="en-US" sz="2400" dirty="0" smtClean="0"/>
              <a:t> </a:t>
            </a:r>
            <a:r>
              <a:rPr lang="en-US" sz="2400" dirty="0" err="1" smtClean="0"/>
              <a:t>te</a:t>
            </a:r>
            <a:r>
              <a:rPr lang="en-US" sz="2400" dirty="0" smtClean="0"/>
              <a:t> </a:t>
            </a:r>
          </a:p>
          <a:p>
            <a:pPr>
              <a:buNone/>
            </a:pPr>
            <a:r>
              <a:rPr lang="en-US" sz="2400" dirty="0"/>
              <a:t> </a:t>
            </a:r>
            <a:r>
              <a:rPr lang="en-US" sz="2400" dirty="0" smtClean="0"/>
              <a:t>        </a:t>
            </a:r>
            <a:r>
              <a:rPr lang="en-US" sz="2400" dirty="0" err="1" smtClean="0"/>
              <a:t>planten</a:t>
            </a:r>
            <a:endParaRPr lang="en-US" sz="2400" dirty="0" smtClean="0"/>
          </a:p>
          <a:p>
            <a:r>
              <a:rPr lang="en-US" sz="2400" dirty="0" smtClean="0"/>
              <a:t>3. </a:t>
            </a:r>
            <a:r>
              <a:rPr lang="en-US" sz="2400" dirty="0" err="1" smtClean="0"/>
              <a:t>Niet</a:t>
            </a:r>
            <a:r>
              <a:rPr lang="en-US" sz="2400" dirty="0" smtClean="0"/>
              <a:t> </a:t>
            </a:r>
            <a:r>
              <a:rPr lang="en-US" sz="2400" dirty="0" err="1" smtClean="0"/>
              <a:t>ieder</a:t>
            </a:r>
            <a:r>
              <a:rPr lang="en-US" sz="2400" dirty="0" smtClean="0"/>
              <a:t> </a:t>
            </a:r>
            <a:r>
              <a:rPr lang="en-US" sz="2400" dirty="0" err="1" smtClean="0"/>
              <a:t>individu</a:t>
            </a:r>
            <a:r>
              <a:rPr lang="en-US" sz="2400" dirty="0" smtClean="0"/>
              <a:t> is </a:t>
            </a:r>
            <a:r>
              <a:rPr lang="en-US" sz="2400" dirty="0" err="1" smtClean="0"/>
              <a:t>hetzelfde</a:t>
            </a:r>
            <a:r>
              <a:rPr lang="en-US" sz="2400" dirty="0" smtClean="0"/>
              <a:t> (</a:t>
            </a:r>
            <a:r>
              <a:rPr lang="en-US" sz="2400" dirty="0" err="1" smtClean="0"/>
              <a:t>variatie</a:t>
            </a:r>
            <a:r>
              <a:rPr lang="en-US" sz="2400" dirty="0" smtClean="0"/>
              <a:t> </a:t>
            </a:r>
            <a:r>
              <a:rPr lang="en-US" sz="2400" dirty="0" err="1" smtClean="0"/>
              <a:t>binnen</a:t>
            </a:r>
            <a:r>
              <a:rPr lang="en-US" sz="2400" dirty="0" smtClean="0"/>
              <a:t> </a:t>
            </a:r>
            <a:r>
              <a:rPr lang="en-US" sz="2400" dirty="0" err="1" smtClean="0"/>
              <a:t>een</a:t>
            </a:r>
            <a:endParaRPr lang="en-US" sz="2400" dirty="0" smtClean="0"/>
          </a:p>
          <a:p>
            <a:pPr>
              <a:buNone/>
            </a:pPr>
            <a:r>
              <a:rPr lang="en-US" sz="2400" dirty="0"/>
              <a:t>	</a:t>
            </a:r>
            <a:r>
              <a:rPr lang="en-US" sz="2400" dirty="0" smtClean="0"/>
              <a:t>    </a:t>
            </a:r>
            <a:r>
              <a:rPr lang="en-US" sz="2400" dirty="0" err="1" smtClean="0"/>
              <a:t>populatie</a:t>
            </a:r>
            <a:r>
              <a:rPr lang="en-US" sz="2400" dirty="0" smtClean="0"/>
              <a:t>)  = “Survival of the Fittest” </a:t>
            </a:r>
          </a:p>
          <a:p>
            <a:r>
              <a:rPr lang="en-US" sz="2400" dirty="0" smtClean="0"/>
              <a:t>4. </a:t>
            </a:r>
            <a:r>
              <a:rPr lang="en-US" sz="2400" dirty="0" err="1" smtClean="0"/>
              <a:t>Een</a:t>
            </a:r>
            <a:r>
              <a:rPr lang="en-US" sz="2400" dirty="0" smtClean="0"/>
              <a:t> </a:t>
            </a:r>
            <a:r>
              <a:rPr lang="en-US" sz="2400" dirty="0" err="1" smtClean="0"/>
              <a:t>kwestie</a:t>
            </a:r>
            <a:r>
              <a:rPr lang="en-US" sz="2400" dirty="0" smtClean="0"/>
              <a:t> van </a:t>
            </a:r>
            <a:r>
              <a:rPr lang="en-US" sz="2400" dirty="0" err="1" smtClean="0"/>
              <a:t>erfelijkheid</a:t>
            </a:r>
            <a:endParaRPr lang="en-US" sz="2400" dirty="0" smtClean="0"/>
          </a:p>
          <a:p>
            <a:pPr>
              <a:buNone/>
            </a:pPr>
            <a:r>
              <a:rPr lang="en-US" sz="2400" dirty="0"/>
              <a:t> </a:t>
            </a:r>
            <a:r>
              <a:rPr lang="en-US" sz="2400" dirty="0" smtClean="0"/>
              <a:t>         </a:t>
            </a:r>
            <a:r>
              <a:rPr lang="en-US" sz="2400" dirty="0" err="1" smtClean="0"/>
              <a:t>Een</a:t>
            </a:r>
            <a:r>
              <a:rPr lang="en-US" sz="2400" dirty="0" smtClean="0"/>
              <a:t> </a:t>
            </a:r>
            <a:r>
              <a:rPr lang="en-US" sz="2400" dirty="0" err="1" smtClean="0"/>
              <a:t>deel</a:t>
            </a:r>
            <a:r>
              <a:rPr lang="en-US" sz="2400" dirty="0" smtClean="0"/>
              <a:t> van de </a:t>
            </a:r>
            <a:r>
              <a:rPr lang="en-US" sz="2400" dirty="0" err="1" smtClean="0"/>
              <a:t>onderlinge</a:t>
            </a:r>
            <a:r>
              <a:rPr lang="en-US" sz="2400" dirty="0" smtClean="0"/>
              <a:t> </a:t>
            </a:r>
            <a:r>
              <a:rPr lang="en-US" sz="2400" dirty="0" err="1" smtClean="0"/>
              <a:t>variatie</a:t>
            </a:r>
            <a:r>
              <a:rPr lang="en-US" sz="2400" dirty="0" smtClean="0"/>
              <a:t> </a:t>
            </a:r>
            <a:r>
              <a:rPr lang="en-US" sz="2400" dirty="0" err="1" smtClean="0"/>
              <a:t>binnen</a:t>
            </a:r>
            <a:r>
              <a:rPr lang="en-US" sz="2400" dirty="0" smtClean="0"/>
              <a:t> </a:t>
            </a:r>
            <a:r>
              <a:rPr lang="en-US" sz="2400" dirty="0" err="1" smtClean="0"/>
              <a:t>een</a:t>
            </a:r>
            <a:r>
              <a:rPr lang="en-US" sz="2400" dirty="0" smtClean="0"/>
              <a:t> </a:t>
            </a:r>
            <a:r>
              <a:rPr lang="en-US" sz="2400" dirty="0" err="1" smtClean="0"/>
              <a:t>soort</a:t>
            </a:r>
            <a:r>
              <a:rPr lang="en-US" sz="2400" dirty="0" smtClean="0"/>
              <a:t> is    </a:t>
            </a:r>
          </a:p>
          <a:p>
            <a:pPr>
              <a:buNone/>
            </a:pPr>
            <a:r>
              <a:rPr lang="en-US" sz="2400" dirty="0"/>
              <a:t> </a:t>
            </a:r>
            <a:r>
              <a:rPr lang="en-US" sz="2400" dirty="0" smtClean="0"/>
              <a:t>         </a:t>
            </a:r>
            <a:r>
              <a:rPr lang="en-US" sz="2400" dirty="0" err="1" smtClean="0"/>
              <a:t>erfelijk</a:t>
            </a:r>
            <a:endParaRPr lang="nl-NL" sz="2400" dirty="0" smtClean="0"/>
          </a:p>
          <a:p>
            <a:endParaRPr lang="en-US" sz="2400" dirty="0" smtClean="0"/>
          </a:p>
          <a:p>
            <a:pPr>
              <a:buNone/>
            </a:pPr>
            <a:r>
              <a:rPr lang="en-US" sz="2400" dirty="0"/>
              <a:t> </a:t>
            </a:r>
            <a:r>
              <a:rPr lang="en-US" sz="2400" dirty="0" smtClean="0"/>
              <a:t>        </a:t>
            </a:r>
          </a:p>
          <a:p>
            <a:pPr>
              <a:buNone/>
            </a:pPr>
            <a:endParaRPr lang="en-US"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 Evolutietheorie verder ontwikkeld </a:t>
            </a:r>
            <a:r>
              <a:rPr lang="nl-NL" sz="3200" b="1" dirty="0" err="1" smtClean="0"/>
              <a:t>ná</a:t>
            </a:r>
            <a:r>
              <a:rPr lang="nl-NL" sz="3200" b="1" dirty="0" smtClean="0"/>
              <a:t> Darwin</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en-US" sz="2400" dirty="0" err="1" smtClean="0"/>
              <a:t>Neodarwinistische</a:t>
            </a:r>
            <a:r>
              <a:rPr lang="en-US" sz="2400" dirty="0" smtClean="0"/>
              <a:t> </a:t>
            </a:r>
            <a:r>
              <a:rPr lang="en-US" sz="2400" dirty="0" err="1" smtClean="0"/>
              <a:t>evolutietheorie</a:t>
            </a:r>
            <a:r>
              <a:rPr lang="en-US" sz="2400" dirty="0" smtClean="0"/>
              <a:t> </a:t>
            </a:r>
            <a:r>
              <a:rPr lang="en-US" sz="2400" dirty="0" err="1" smtClean="0"/>
              <a:t>oftewel</a:t>
            </a:r>
            <a:r>
              <a:rPr lang="en-US" sz="2400" dirty="0" smtClean="0"/>
              <a:t> het </a:t>
            </a:r>
            <a:r>
              <a:rPr lang="en-US" sz="2400" dirty="0" err="1" smtClean="0"/>
              <a:t>neodarwinisme</a:t>
            </a:r>
            <a:r>
              <a:rPr lang="en-US" sz="2400" dirty="0" smtClean="0"/>
              <a:t> </a:t>
            </a:r>
            <a:r>
              <a:rPr lang="en-US" sz="2400" dirty="0" err="1" smtClean="0"/>
              <a:t>gaat</a:t>
            </a:r>
            <a:r>
              <a:rPr lang="en-US" sz="2400" dirty="0" smtClean="0"/>
              <a:t> </a:t>
            </a:r>
            <a:r>
              <a:rPr lang="en-US" sz="2400" dirty="0" err="1" smtClean="0"/>
              <a:t>uit</a:t>
            </a:r>
            <a:r>
              <a:rPr lang="en-US" sz="2400" dirty="0" smtClean="0"/>
              <a:t> van:</a:t>
            </a:r>
          </a:p>
          <a:p>
            <a:endParaRPr lang="en-US" sz="2400" dirty="0" smtClean="0"/>
          </a:p>
          <a:p>
            <a:pPr fontAlgn="t">
              <a:buNone/>
            </a:pPr>
            <a:r>
              <a:rPr lang="nl-NL" sz="2400" dirty="0" smtClean="0"/>
              <a:t>1. 	Er zijn altijd </a:t>
            </a:r>
            <a:r>
              <a:rPr lang="nl-NL" sz="2400" b="1" dirty="0" smtClean="0"/>
              <a:t>meer nakomelingen </a:t>
            </a:r>
            <a:r>
              <a:rPr lang="nl-NL" sz="2400" dirty="0" smtClean="0"/>
              <a:t>dan er kunnen overleven.</a:t>
            </a:r>
          </a:p>
          <a:p>
            <a:pPr marL="457200" indent="-457200" fontAlgn="t">
              <a:buAutoNum type="arabicPeriod" startAt="2"/>
            </a:pPr>
            <a:r>
              <a:rPr lang="nl-NL" sz="2400" b="1" dirty="0" smtClean="0"/>
              <a:t>Door mutatie </a:t>
            </a:r>
            <a:r>
              <a:rPr lang="nl-NL" sz="2400" dirty="0" smtClean="0"/>
              <a:t>ontstaan voortdurend </a:t>
            </a:r>
            <a:r>
              <a:rPr lang="nl-NL" sz="2400" b="1" dirty="0" smtClean="0"/>
              <a:t>erfelijke verschillen </a:t>
            </a:r>
            <a:r>
              <a:rPr lang="nl-NL" sz="2400" dirty="0" smtClean="0"/>
              <a:t>tussen organismen van dezelfde soort.</a:t>
            </a:r>
          </a:p>
          <a:p>
            <a:pPr marL="457200" indent="-457200" fontAlgn="t">
              <a:buNone/>
            </a:pPr>
            <a:r>
              <a:rPr lang="en-US" sz="2400" dirty="0" smtClean="0"/>
              <a:t>	</a:t>
            </a:r>
            <a:r>
              <a:rPr lang="en-US" sz="2400" b="1" dirty="0" err="1" smtClean="0"/>
              <a:t>Verscheidenheid</a:t>
            </a:r>
            <a:r>
              <a:rPr lang="en-US" sz="2400" b="1" dirty="0" smtClean="0"/>
              <a:t> in </a:t>
            </a:r>
            <a:r>
              <a:rPr lang="en-US" sz="2400" b="1" dirty="0" err="1" smtClean="0"/>
              <a:t>genotypen</a:t>
            </a:r>
            <a:endParaRPr lang="nl-NL" sz="2400" b="1" dirty="0" smtClean="0"/>
          </a:p>
          <a:p>
            <a:pPr fontAlgn="t">
              <a:buNone/>
            </a:pPr>
            <a:r>
              <a:rPr lang="nl-NL" sz="2400" dirty="0" smtClean="0"/>
              <a:t>3. 	Door </a:t>
            </a:r>
            <a:r>
              <a:rPr lang="nl-NL" sz="2400" b="1" dirty="0" smtClean="0"/>
              <a:t>natuurlijke selectie </a:t>
            </a:r>
            <a:r>
              <a:rPr lang="nl-NL" sz="2400" dirty="0" smtClean="0"/>
              <a:t>blijven alleen de varianten over die een goede overlevingskans hebben (“Survival of the Fittest”)</a:t>
            </a:r>
          </a:p>
          <a:p>
            <a:pPr fontAlgn="t">
              <a:buNone/>
            </a:pPr>
            <a:r>
              <a:rPr lang="nl-NL" sz="2400" dirty="0" smtClean="0"/>
              <a:t>4. 	Door </a:t>
            </a:r>
            <a:r>
              <a:rPr lang="nl-NL" sz="2400" b="1" dirty="0" smtClean="0"/>
              <a:t>isolatie</a:t>
            </a:r>
            <a:r>
              <a:rPr lang="nl-NL" sz="2400" dirty="0" smtClean="0"/>
              <a:t> van populaties kunnen de </a:t>
            </a:r>
            <a:r>
              <a:rPr lang="nl-NL" sz="2400" b="1" dirty="0" smtClean="0"/>
              <a:t>verschillen tussen de populaties </a:t>
            </a:r>
            <a:r>
              <a:rPr lang="nl-NL" sz="2400" dirty="0" smtClean="0"/>
              <a:t>steeds groter worden, waardoor </a:t>
            </a:r>
            <a:r>
              <a:rPr lang="nl-NL" sz="2400" b="1" dirty="0" smtClean="0"/>
              <a:t>nieuwe soorten ontstaan 	= Soortvorming door isolatie</a:t>
            </a:r>
          </a:p>
          <a:p>
            <a:endParaRPr lang="nl-N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en-US" sz="3200" b="1" dirty="0" err="1" smtClean="0"/>
              <a:t>Darwinvinken</a:t>
            </a:r>
            <a:r>
              <a:rPr lang="en-US" sz="3200" b="1" dirty="0" smtClean="0"/>
              <a:t> Galapagos </a:t>
            </a:r>
            <a:r>
              <a:rPr lang="en-US" sz="3200" b="1" dirty="0" err="1" smtClean="0"/>
              <a:t>Eilanden</a:t>
            </a:r>
            <a:endParaRPr lang="nl-NL" sz="3200" dirty="0"/>
          </a:p>
        </p:txBody>
      </p:sp>
      <p:pic>
        <p:nvPicPr>
          <p:cNvPr id="4" name="Tijdelijke aanduiding voor inhoud 3" descr="darwinvinken snavels 2.jpg"/>
          <p:cNvPicPr>
            <a:picLocks noGrp="1" noChangeAspect="1"/>
          </p:cNvPicPr>
          <p:nvPr>
            <p:ph idx="1"/>
          </p:nvPr>
        </p:nvPicPr>
        <p:blipFill>
          <a:blip r:embed="rId2" cstate="print"/>
          <a:stretch>
            <a:fillRect/>
          </a:stretch>
        </p:blipFill>
        <p:spPr>
          <a:xfrm>
            <a:off x="2144134" y="981075"/>
            <a:ext cx="4855732" cy="5761038"/>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Evolutie 1</a:t>
            </a:r>
            <a:endParaRPr lang="nl-NL" sz="3200" dirty="0"/>
          </a:p>
        </p:txBody>
      </p:sp>
      <p:sp>
        <p:nvSpPr>
          <p:cNvPr id="3" name="Tijdelijke aanduiding voor inhoud 2"/>
          <p:cNvSpPr>
            <a:spLocks noGrp="1"/>
          </p:cNvSpPr>
          <p:nvPr>
            <p:ph idx="1"/>
          </p:nvPr>
        </p:nvSpPr>
        <p:spPr>
          <a:xfrm>
            <a:off x="457200" y="1196752"/>
            <a:ext cx="8229600" cy="5256584"/>
          </a:xfrm>
        </p:spPr>
        <p:txBody>
          <a:bodyPr>
            <a:normAutofit/>
          </a:bodyPr>
          <a:lstStyle/>
          <a:p>
            <a:r>
              <a:rPr lang="nl-NL" sz="2400" dirty="0" smtClean="0"/>
              <a:t>Darwin begreep als een van de eerste wetenschappers dat de ontwikkeling van het leven op aarde verklaard kan worden door wat hij bij </a:t>
            </a:r>
            <a:r>
              <a:rPr lang="nl-NL" sz="2400" dirty="0" smtClean="0">
                <a:hlinkClick r:id="rId2"/>
              </a:rPr>
              <a:t>vinken</a:t>
            </a:r>
            <a:r>
              <a:rPr lang="nl-NL" sz="2400" dirty="0" smtClean="0"/>
              <a:t> op de </a:t>
            </a:r>
            <a:r>
              <a:rPr lang="nl-NL" sz="2400" dirty="0" err="1" smtClean="0"/>
              <a:t>Galapagos</a:t>
            </a:r>
            <a:r>
              <a:rPr lang="nl-NL" sz="2400" dirty="0" smtClean="0"/>
              <a:t> Eilanden had gezien. </a:t>
            </a:r>
          </a:p>
          <a:p>
            <a:pPr>
              <a:buNone/>
            </a:pPr>
            <a:endParaRPr lang="nl-NL" sz="2400" dirty="0" smtClean="0"/>
          </a:p>
          <a:p>
            <a:r>
              <a:rPr lang="nl-NL" sz="2400" dirty="0" smtClean="0"/>
              <a:t>Variatie binnen een soort kan leiden tot verschillen, vooral als de populaties van elkaar geïsoleerd raken. Doordat dit op aarde voortdurend gebeurde - en nog steeds gebeurt -, zijn er steeds nieuwe soorten ontstaan, maar ook veel soorten verdwenen. </a:t>
            </a:r>
          </a:p>
          <a:p>
            <a:pPr>
              <a:buNone/>
            </a:pPr>
            <a:endParaRPr lang="nl-NL" sz="2400" dirty="0" smtClean="0"/>
          </a:p>
          <a:p>
            <a:r>
              <a:rPr lang="nl-NL" sz="2400" dirty="0" smtClean="0"/>
              <a:t>Omdat de </a:t>
            </a:r>
            <a:r>
              <a:rPr lang="nl-NL" sz="2400" b="1" dirty="0" smtClean="0"/>
              <a:t>evolutie</a:t>
            </a:r>
            <a:r>
              <a:rPr lang="nl-NL" sz="2400" dirty="0" smtClean="0"/>
              <a:t> meestal heel langzaam gaat, zien we er om ons heen niet veel van.</a:t>
            </a:r>
            <a:endParaRPr lang="nl-NL"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a:bodyPr>
          <a:lstStyle/>
          <a:p>
            <a:r>
              <a:rPr lang="nl-NL" sz="3200" b="1" dirty="0" smtClean="0"/>
              <a:t> Evolutie 2</a:t>
            </a:r>
            <a:endParaRPr lang="nl-NL" sz="3200" dirty="0"/>
          </a:p>
        </p:txBody>
      </p:sp>
      <p:sp>
        <p:nvSpPr>
          <p:cNvPr id="3" name="Tijdelijke aanduiding voor inhoud 2"/>
          <p:cNvSpPr>
            <a:spLocks noGrp="1"/>
          </p:cNvSpPr>
          <p:nvPr>
            <p:ph idx="1"/>
          </p:nvPr>
        </p:nvSpPr>
        <p:spPr/>
        <p:txBody>
          <a:bodyPr/>
          <a:lstStyle/>
          <a:p>
            <a:pPr>
              <a:lnSpc>
                <a:spcPct val="90000"/>
              </a:lnSpc>
            </a:pPr>
            <a:r>
              <a:rPr lang="nl-NL" sz="2400" dirty="0" smtClean="0"/>
              <a:t>In </a:t>
            </a:r>
            <a:r>
              <a:rPr lang="nl-NL" sz="2400" dirty="0" err="1" smtClean="0"/>
              <a:t>Darwins</a:t>
            </a:r>
            <a:r>
              <a:rPr lang="nl-NL" sz="2400" dirty="0" smtClean="0"/>
              <a:t> tijd was er nog niets bekend over DNA, </a:t>
            </a:r>
            <a:r>
              <a:rPr lang="nl-NL" sz="2400" dirty="0" smtClean="0">
                <a:hlinkClick r:id="rId2"/>
              </a:rPr>
              <a:t>genen</a:t>
            </a:r>
            <a:r>
              <a:rPr lang="nl-NL" sz="2400" dirty="0" smtClean="0"/>
              <a:t> en </a:t>
            </a:r>
            <a:r>
              <a:rPr lang="nl-NL" sz="2400" dirty="0" smtClean="0">
                <a:hlinkClick r:id="rId3"/>
              </a:rPr>
              <a:t>mutaties</a:t>
            </a:r>
            <a:r>
              <a:rPr lang="nl-NL" sz="2400" dirty="0" smtClean="0"/>
              <a:t>. De oorzaak van de erfelijke veranderingen bleef dan ook een raadsel. </a:t>
            </a:r>
          </a:p>
          <a:p>
            <a:pPr>
              <a:lnSpc>
                <a:spcPct val="90000"/>
              </a:lnSpc>
              <a:buNone/>
            </a:pPr>
            <a:endParaRPr lang="nl-NL" sz="2400" dirty="0" smtClean="0"/>
          </a:p>
          <a:p>
            <a:pPr>
              <a:lnSpc>
                <a:spcPct val="90000"/>
              </a:lnSpc>
            </a:pPr>
            <a:r>
              <a:rPr lang="nl-NL" sz="2400" dirty="0" smtClean="0"/>
              <a:t>Lang na </a:t>
            </a:r>
            <a:r>
              <a:rPr lang="nl-NL" sz="2400" dirty="0" err="1" smtClean="0"/>
              <a:t>Darwins</a:t>
            </a:r>
            <a:r>
              <a:rPr lang="nl-NL" sz="2400" dirty="0" smtClean="0"/>
              <a:t> dood is duidelijk geworden hoe mutaties ontstaan. Daarom is er nu een goede verklaring voor de evolutie mogelijk. Deze is samen te vatten in vier punten:</a:t>
            </a:r>
          </a:p>
          <a:p>
            <a:pPr>
              <a:lnSpc>
                <a:spcPct val="90000"/>
              </a:lnSpc>
              <a:buNone/>
            </a:pPr>
            <a:endParaRPr lang="en-US" sz="2400" dirty="0" smtClean="0"/>
          </a:p>
          <a:p>
            <a:pPr>
              <a:lnSpc>
                <a:spcPct val="90000"/>
              </a:lnSpc>
            </a:pPr>
            <a:r>
              <a:rPr lang="en-US" sz="2400" dirty="0" err="1" smtClean="0"/>
              <a:t>Neodarwinistische</a:t>
            </a:r>
            <a:r>
              <a:rPr lang="en-US" sz="2400" dirty="0" smtClean="0"/>
              <a:t> </a:t>
            </a:r>
            <a:r>
              <a:rPr lang="en-US" sz="2400" dirty="0" err="1" smtClean="0"/>
              <a:t>evolutietheorie</a:t>
            </a:r>
            <a:r>
              <a:rPr lang="en-US" sz="2400" dirty="0" smtClean="0"/>
              <a:t> </a:t>
            </a:r>
            <a:r>
              <a:rPr lang="en-US" sz="2400" dirty="0" err="1" smtClean="0"/>
              <a:t>oftewel</a:t>
            </a:r>
            <a:r>
              <a:rPr lang="en-US" sz="2400" dirty="0" smtClean="0"/>
              <a:t> het </a:t>
            </a:r>
            <a:r>
              <a:rPr lang="en-US" sz="2400" dirty="0" err="1" smtClean="0"/>
              <a:t>neodarwinisme</a:t>
            </a:r>
            <a:r>
              <a:rPr lang="en-US" sz="2400" dirty="0" smtClean="0"/>
              <a:t> </a:t>
            </a:r>
            <a:r>
              <a:rPr lang="en-US" sz="2400" dirty="0" err="1" smtClean="0"/>
              <a:t>gaat</a:t>
            </a:r>
            <a:r>
              <a:rPr lang="en-US" sz="2400" dirty="0" smtClean="0"/>
              <a:t> </a:t>
            </a:r>
            <a:r>
              <a:rPr lang="en-US" sz="2400" dirty="0" err="1" smtClean="0"/>
              <a:t>uit</a:t>
            </a:r>
            <a:r>
              <a:rPr lang="en-US" sz="2400" dirty="0" smtClean="0"/>
              <a:t> van:  </a:t>
            </a:r>
            <a:r>
              <a:rPr lang="en-US" sz="2400" dirty="0" err="1" smtClean="0"/>
              <a:t>zie</a:t>
            </a:r>
            <a:r>
              <a:rPr lang="en-US" sz="2400" dirty="0" smtClean="0"/>
              <a:t> </a:t>
            </a:r>
            <a:r>
              <a:rPr lang="en-US" sz="2400" dirty="0" err="1" smtClean="0"/>
              <a:t>volgende</a:t>
            </a:r>
            <a:r>
              <a:rPr lang="en-US" sz="2400" dirty="0" smtClean="0"/>
              <a:t> </a:t>
            </a:r>
            <a:r>
              <a:rPr lang="en-US" sz="2400" dirty="0" err="1" smtClean="0"/>
              <a:t>dia</a:t>
            </a:r>
            <a:endParaRPr lang="en-US" sz="2400" dirty="0" smtClean="0"/>
          </a:p>
          <a:p>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Verscheidenheid in genotypen</a:t>
            </a:r>
            <a:endParaRPr lang="nl-NL"/>
          </a:p>
        </p:txBody>
      </p:sp>
      <p:sp>
        <p:nvSpPr>
          <p:cNvPr id="33795" name="Rectangle 3"/>
          <p:cNvSpPr>
            <a:spLocks noGrp="1" noChangeArrowheads="1"/>
          </p:cNvSpPr>
          <p:nvPr>
            <p:ph type="body" idx="1"/>
          </p:nvPr>
        </p:nvSpPr>
        <p:spPr/>
        <p:txBody>
          <a:bodyPr/>
          <a:lstStyle/>
          <a:p>
            <a:r>
              <a:rPr lang="en-US" sz="2800"/>
              <a:t>Individuen verschillen in genotype</a:t>
            </a:r>
          </a:p>
          <a:p>
            <a:r>
              <a:rPr lang="en-US" sz="2800"/>
              <a:t>Bij geslachtelijke voortplanting treedt recombinatie van genen op</a:t>
            </a:r>
          </a:p>
          <a:p>
            <a:r>
              <a:rPr lang="en-US" sz="2800"/>
              <a:t>Bovendien mutaties</a:t>
            </a:r>
          </a:p>
          <a:p>
            <a:endParaRPr lang="en-US" sz="2800"/>
          </a:p>
          <a:p>
            <a:r>
              <a:rPr lang="en-US" sz="2800"/>
              <a:t>Door mutaties en verscheidenheid in genotypen grote verscheidenheid (diversiteit) in genotypen binnen een populatie</a:t>
            </a:r>
          </a:p>
          <a:p>
            <a:r>
              <a:rPr lang="en-US" sz="2800"/>
              <a:t>Daardoor ook verschillen in fenotype</a:t>
            </a:r>
            <a:endParaRPr lang="nl-NL"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Natuurlijke selectie</a:t>
            </a:r>
            <a:endParaRPr lang="nl-NL"/>
          </a:p>
        </p:txBody>
      </p:sp>
      <p:sp>
        <p:nvSpPr>
          <p:cNvPr id="34819" name="Rectangle 3"/>
          <p:cNvSpPr>
            <a:spLocks noGrp="1" noChangeArrowheads="1"/>
          </p:cNvSpPr>
          <p:nvPr>
            <p:ph type="body" idx="1"/>
          </p:nvPr>
        </p:nvSpPr>
        <p:spPr/>
        <p:txBody>
          <a:bodyPr/>
          <a:lstStyle/>
          <a:p>
            <a:pPr>
              <a:lnSpc>
                <a:spcPct val="80000"/>
              </a:lnSpc>
            </a:pPr>
            <a:r>
              <a:rPr lang="en-US" sz="2800"/>
              <a:t>Individuen met een betere aanpassing aan het milieu hebben een grotere overlevingskans</a:t>
            </a:r>
          </a:p>
          <a:p>
            <a:pPr>
              <a:lnSpc>
                <a:spcPct val="80000"/>
              </a:lnSpc>
            </a:pPr>
            <a:r>
              <a:rPr lang="en-US" sz="2800"/>
              <a:t>Meer nakomelingen die in leven blijven</a:t>
            </a:r>
          </a:p>
          <a:p>
            <a:pPr>
              <a:lnSpc>
                <a:spcPct val="80000"/>
              </a:lnSpc>
            </a:pPr>
            <a:r>
              <a:rPr lang="en-US" sz="2800"/>
              <a:t>Dus meer voortplanting van dat genotype</a:t>
            </a:r>
          </a:p>
          <a:p>
            <a:pPr>
              <a:lnSpc>
                <a:spcPct val="80000"/>
              </a:lnSpc>
            </a:pPr>
            <a:r>
              <a:rPr lang="en-US" sz="2800"/>
              <a:t>Dit heet: natuurlijke selectie</a:t>
            </a:r>
          </a:p>
          <a:p>
            <a:pPr>
              <a:lnSpc>
                <a:spcPct val="80000"/>
              </a:lnSpc>
            </a:pPr>
            <a:r>
              <a:rPr lang="en-US" sz="2800"/>
              <a:t>Daardoor voortdurende verandering van soorten</a:t>
            </a:r>
          </a:p>
          <a:p>
            <a:pPr>
              <a:lnSpc>
                <a:spcPct val="80000"/>
              </a:lnSpc>
            </a:pPr>
            <a:r>
              <a:rPr lang="en-US" sz="2800"/>
              <a:t>Mutaties, recombinatie en natuurlijke selectie kunnen een beter aangepaste soort opleveren</a:t>
            </a:r>
          </a:p>
          <a:p>
            <a:pPr>
              <a:lnSpc>
                <a:spcPct val="80000"/>
              </a:lnSpc>
            </a:pPr>
            <a:r>
              <a:rPr lang="en-US" sz="2800"/>
              <a:t>Oorspronkelijke vorm kan uitsterven</a:t>
            </a:r>
          </a:p>
          <a:p>
            <a:pPr>
              <a:lnSpc>
                <a:spcPct val="80000"/>
              </a:lnSpc>
            </a:pPr>
            <a:r>
              <a:rPr lang="en-US" sz="2800"/>
              <a:t>Mutanten (met een gunstiger genotype) blijven bestaan</a:t>
            </a:r>
            <a:endParaRPr lang="nl-NL" sz="280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734</Words>
  <Application>Microsoft Office PowerPoint</Application>
  <PresentationFormat>Diavoorstelling (4:3)</PresentationFormat>
  <Paragraphs>131</Paragraphs>
  <Slides>20</Slides>
  <Notes>5</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Office-thema</vt:lpstr>
      <vt:lpstr>26.4  Evolutie </vt:lpstr>
      <vt:lpstr>26.4.1  Darwin</vt:lpstr>
      <vt:lpstr>Uitgangspunten Darwin</vt:lpstr>
      <vt:lpstr> Evolutietheorie verder ontwikkeld ná Darwin</vt:lpstr>
      <vt:lpstr>Darwinvinken Galapagos Eilanden</vt:lpstr>
      <vt:lpstr>Evolutie 1</vt:lpstr>
      <vt:lpstr> Evolutie 2</vt:lpstr>
      <vt:lpstr>Verscheidenheid in genotypen</vt:lpstr>
      <vt:lpstr>Natuurlijke selectie</vt:lpstr>
      <vt:lpstr>Extra: Genetische variatie binnen de soort 1</vt:lpstr>
      <vt:lpstr>Extra: Genetische variatie binnen de soort 2</vt:lpstr>
      <vt:lpstr>Extra: Kunstmatige en natuurlijke selectie 1 Sierduiven (bron: johtermors.tripod.com/posters/sierduiven1.JPG) </vt:lpstr>
      <vt:lpstr>Extra: Kunstmatige en natuurlijke selectie 2</vt:lpstr>
      <vt:lpstr>Extra:  Seksuele selectie 1</vt:lpstr>
      <vt:lpstr>Extra: Seksuele selectie 2 http://www.columbusmagazine.nl/nieuws/3979/video_paradijsvogel_op_de_dansvloer.html </vt:lpstr>
      <vt:lpstr>Extra: Seksuele selectie 1</vt:lpstr>
      <vt:lpstr>Soortvorming door isolatie bekendste: allopatrische soortvorming</vt:lpstr>
      <vt:lpstr>Soortvorming door isolatie sympatrische soortvorming 1</vt:lpstr>
      <vt:lpstr>Soortvorming door isolatie sympatrische soortvorming 2</vt:lpstr>
      <vt:lpstr>Beide typen soortvorming in schema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26.4  Evolutie </dc:title>
  <dc:creator>biobertus</dc:creator>
  <cp:lastModifiedBy>biobertus</cp:lastModifiedBy>
  <cp:revision>1</cp:revision>
  <dcterms:created xsi:type="dcterms:W3CDTF">2015-05-25T12:23:13Z</dcterms:created>
  <dcterms:modified xsi:type="dcterms:W3CDTF">2015-05-25T12:23:50Z</dcterms:modified>
</cp:coreProperties>
</file>